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78" r:id="rId5"/>
    <p:sldId id="271" r:id="rId6"/>
    <p:sldId id="279" r:id="rId7"/>
    <p:sldId id="280" r:id="rId8"/>
    <p:sldId id="281" r:id="rId9"/>
    <p:sldId id="288" r:id="rId10"/>
    <p:sldId id="290" r:id="rId11"/>
    <p:sldId id="300" r:id="rId12"/>
    <p:sldId id="302" r:id="rId13"/>
    <p:sldId id="303" r:id="rId14"/>
    <p:sldId id="273" r:id="rId15"/>
    <p:sldId id="269" r:id="rId16"/>
    <p:sldId id="286" r:id="rId17"/>
    <p:sldId id="287" r:id="rId18"/>
    <p:sldId id="289" r:id="rId19"/>
    <p:sldId id="299" r:id="rId20"/>
    <p:sldId id="304" r:id="rId21"/>
    <p:sldId id="275" r:id="rId22"/>
    <p:sldId id="277" r:id="rId23"/>
    <p:sldId id="284" r:id="rId24"/>
    <p:sldId id="276" r:id="rId25"/>
    <p:sldId id="259" r:id="rId26"/>
    <p:sldId id="291" r:id="rId27"/>
    <p:sldId id="295" r:id="rId28"/>
    <p:sldId id="296" r:id="rId29"/>
    <p:sldId id="292" r:id="rId30"/>
    <p:sldId id="294" r:id="rId31"/>
    <p:sldId id="298" r:id="rId32"/>
    <p:sldId id="270" r:id="rId33"/>
    <p:sldId id="272" r:id="rId34"/>
    <p:sldId id="261" r:id="rId35"/>
    <p:sldId id="301" r:id="rId36"/>
  </p:sldIdLst>
  <p:sldSz cx="18288000" cy="10287000"/>
  <p:notesSz cx="6858000" cy="9144000"/>
  <p:embeddedFontLst>
    <p:embeddedFont>
      <p:font typeface="Tlab 돋움 레귤러 Bold" panose="020B0600000101010101" charset="-127"/>
      <p:regular r:id="rId38"/>
    </p:embeddedFont>
    <p:embeddedFont>
      <p:font typeface="Noto Sans KR" panose="020B0200000000000000" pitchFamily="50" charset="-127"/>
      <p:regular r:id="rId39"/>
      <p:bold r:id="rId40"/>
    </p:embeddedFont>
    <p:embeddedFont>
      <p:font typeface="구름 산스 400" pitchFamily="2" charset="-127"/>
      <p:regular r:id="rId41"/>
    </p:embeddedFont>
    <p:embeddedFont>
      <p:font typeface="구름 산스 500" pitchFamily="2" charset="-127"/>
      <p:regular r:id="rId42"/>
    </p:embeddedFont>
    <p:embeddedFont>
      <p:font typeface="구름 산스 700" pitchFamily="2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조선일보명조" panose="02030304000000000000" pitchFamily="18" charset="-12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1A66"/>
    <a:srgbClr val="8854F7"/>
    <a:srgbClr val="404040"/>
    <a:srgbClr val="B9FFD9"/>
    <a:srgbClr val="8772B6"/>
    <a:srgbClr val="FFD1D1"/>
    <a:srgbClr val="FFBDBD"/>
    <a:srgbClr val="FFAFAF"/>
    <a:srgbClr val="D9FFEA"/>
    <a:srgbClr val="FF22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DAU</c:v>
                </c:pt>
              </c:strCache>
            </c:strRef>
          </c:tx>
          <c:spPr>
            <a:solidFill>
              <a:srgbClr val="8854F7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2000</c:v>
                </c:pt>
                <c:pt idx="1">
                  <c:v>9000</c:v>
                </c:pt>
                <c:pt idx="2">
                  <c:v>12000</c:v>
                </c:pt>
                <c:pt idx="3">
                  <c:v>30000</c:v>
                </c:pt>
                <c:pt idx="4">
                  <c:v>30000</c:v>
                </c:pt>
                <c:pt idx="5">
                  <c:v>60000</c:v>
                </c:pt>
                <c:pt idx="6">
                  <c:v>50000</c:v>
                </c:pt>
                <c:pt idx="7">
                  <c:v>90000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29-4086-A711-B71D3941C7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MAU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10000</c:v>
                </c:pt>
                <c:pt idx="1">
                  <c:v>30000</c:v>
                </c:pt>
                <c:pt idx="2">
                  <c:v>60000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250000</c:v>
                </c:pt>
                <c:pt idx="7">
                  <c:v>300000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29-4086-A711-B71D3941C7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PU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1000</c:v>
                </c:pt>
                <c:pt idx="1">
                  <c:v>3000</c:v>
                </c:pt>
                <c:pt idx="2">
                  <c:v>6000</c:v>
                </c:pt>
                <c:pt idx="3">
                  <c:v>10000</c:v>
                </c:pt>
                <c:pt idx="4">
                  <c:v>15000</c:v>
                </c:pt>
                <c:pt idx="5">
                  <c:v>20000</c:v>
                </c:pt>
                <c:pt idx="6">
                  <c:v>25000</c:v>
                </c:pt>
                <c:pt idx="7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90-4213-8B7D-AD3201A62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8663631"/>
        <c:axId val="2038665071"/>
        <c:axId val="0"/>
      </c:bar3DChart>
      <c:catAx>
        <c:axId val="203866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500" pitchFamily="2" charset="-127"/>
                <a:ea typeface="구름 산스 500" pitchFamily="2" charset="-127"/>
                <a:cs typeface="+mn-cs"/>
              </a:defRPr>
            </a:pPr>
            <a:endParaRPr lang="ko-KR"/>
          </a:p>
        </c:txPr>
        <c:crossAx val="2038665071"/>
        <c:crosses val="autoZero"/>
        <c:auto val="1"/>
        <c:lblAlgn val="ctr"/>
        <c:lblOffset val="100"/>
        <c:noMultiLvlLbl val="0"/>
      </c:catAx>
      <c:valAx>
        <c:axId val="203866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500" pitchFamily="2" charset="-127"/>
                <a:ea typeface="구름 산스 500" pitchFamily="2" charset="-127"/>
                <a:cs typeface="+mn-cs"/>
              </a:defRPr>
            </a:pPr>
            <a:endParaRPr lang="ko-KR"/>
          </a:p>
        </c:txPr>
        <c:crossAx val="2038663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구름 산스 500" pitchFamily="2" charset="-127"/>
              <a:ea typeface="구름 산스 5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2E1A66"/>
      </a:solidFill>
    </a:ln>
    <a:effectLst/>
  </c:spPr>
  <c:txPr>
    <a:bodyPr/>
    <a:lstStyle/>
    <a:p>
      <a:pPr>
        <a:defRPr>
          <a:latin typeface="구름 산스 500" pitchFamily="2" charset="-127"/>
          <a:ea typeface="구름 산스 500" pitchFamily="2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총 매출</c:v>
                </c:pt>
              </c:strCache>
            </c:strRef>
          </c:tx>
          <c:spPr>
            <a:solidFill>
              <a:srgbClr val="8854F7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4377</c:v>
                </c:pt>
                <c:pt idx="1">
                  <c:v>16776</c:v>
                </c:pt>
                <c:pt idx="2">
                  <c:v>26262</c:v>
                </c:pt>
                <c:pt idx="3">
                  <c:v>55920</c:v>
                </c:pt>
                <c:pt idx="4">
                  <c:v>65655</c:v>
                </c:pt>
                <c:pt idx="5">
                  <c:v>111840</c:v>
                </c:pt>
                <c:pt idx="6">
                  <c:v>109425</c:v>
                </c:pt>
                <c:pt idx="7">
                  <c:v>167760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55E-414E-951E-4F5D751C2B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유료 사용자 매출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1947</c:v>
                </c:pt>
                <c:pt idx="1">
                  <c:v>5841</c:v>
                </c:pt>
                <c:pt idx="2">
                  <c:v>11682</c:v>
                </c:pt>
                <c:pt idx="3">
                  <c:v>19470</c:v>
                </c:pt>
                <c:pt idx="4">
                  <c:v>29205</c:v>
                </c:pt>
                <c:pt idx="5">
                  <c:v>38940</c:v>
                </c:pt>
                <c:pt idx="6">
                  <c:v>48675</c:v>
                </c:pt>
                <c:pt idx="7">
                  <c:v>58410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55E-414E-951E-4F5D751C2B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광고 매출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Sheet1!$A$2:$A$9</c:f>
              <c:strCache>
                <c:ptCount val="8"/>
                <c:pt idx="0">
                  <c:v>Q3 25</c:v>
                </c:pt>
                <c:pt idx="1">
                  <c:v>Q4 25</c:v>
                </c:pt>
                <c:pt idx="2">
                  <c:v>Q1 26</c:v>
                </c:pt>
                <c:pt idx="3">
                  <c:v>Q2 26</c:v>
                </c:pt>
                <c:pt idx="4">
                  <c:v>Q3 26</c:v>
                </c:pt>
                <c:pt idx="5">
                  <c:v>Q4 26</c:v>
                </c:pt>
                <c:pt idx="6">
                  <c:v>Q1 27</c:v>
                </c:pt>
                <c:pt idx="7">
                  <c:v>Q2 27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2430</c:v>
                </c:pt>
                <c:pt idx="1">
                  <c:v>10935</c:v>
                </c:pt>
                <c:pt idx="2">
                  <c:v>14580</c:v>
                </c:pt>
                <c:pt idx="3">
                  <c:v>36450</c:v>
                </c:pt>
                <c:pt idx="4">
                  <c:v>36450</c:v>
                </c:pt>
                <c:pt idx="5">
                  <c:v>72900</c:v>
                </c:pt>
                <c:pt idx="6">
                  <c:v>60750</c:v>
                </c:pt>
                <c:pt idx="7">
                  <c:v>109350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55E-414E-951E-4F5D751C2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38663631"/>
        <c:axId val="2038665071"/>
        <c:axId val="0"/>
      </c:bar3DChart>
      <c:catAx>
        <c:axId val="2038663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500" pitchFamily="2" charset="-127"/>
                <a:ea typeface="구름 산스 500" pitchFamily="2" charset="-127"/>
                <a:cs typeface="+mn-cs"/>
              </a:defRPr>
            </a:pPr>
            <a:endParaRPr lang="ko-KR"/>
          </a:p>
        </c:txPr>
        <c:crossAx val="2038665071"/>
        <c:crosses val="autoZero"/>
        <c:auto val="1"/>
        <c:lblAlgn val="ctr"/>
        <c:lblOffset val="100"/>
        <c:noMultiLvlLbl val="0"/>
      </c:catAx>
      <c:valAx>
        <c:axId val="2038665071"/>
        <c:scaling>
          <c:orientation val="minMax"/>
          <c:max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500" pitchFamily="2" charset="-127"/>
                <a:ea typeface="구름 산스 500" pitchFamily="2" charset="-127"/>
                <a:cs typeface="+mn-cs"/>
              </a:defRPr>
            </a:pPr>
            <a:endParaRPr lang="ko-KR"/>
          </a:p>
        </c:txPr>
        <c:crossAx val="2038663631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구름 산스 500" pitchFamily="2" charset="-127"/>
              <a:ea typeface="구름 산스 5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2E1A66"/>
      </a:solidFill>
    </a:ln>
    <a:effectLst/>
  </c:spPr>
  <c:txPr>
    <a:bodyPr/>
    <a:lstStyle/>
    <a:p>
      <a:pPr>
        <a:defRPr>
          <a:latin typeface="구름 산스 500" pitchFamily="2" charset="-127"/>
          <a:ea typeface="구름 산스 500" pitchFamily="2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500" pitchFamily="2" charset="-127"/>
                <a:ea typeface="구름 산스 500" pitchFamily="2" charset="-127"/>
                <a:cs typeface="+mn-cs"/>
              </a:defRPr>
            </a:pPr>
            <a:r>
              <a:rPr lang="ko-KR" altLang="en-US">
                <a:latin typeface="구름 산스 500" pitchFamily="2" charset="-127"/>
                <a:ea typeface="구름 산스 500" pitchFamily="2" charset="-127"/>
              </a:rPr>
              <a:t>정보처리기사 학습 통계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구름 산스 500" pitchFamily="2" charset="-127"/>
              <a:ea typeface="구름 산스 500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2025-03-16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소프트웨어설계</c:v>
                </c:pt>
                <c:pt idx="1">
                  <c:v>소프트웨어개발</c:v>
                </c:pt>
                <c:pt idx="2">
                  <c:v>데이터베이스구축</c:v>
                </c:pt>
                <c:pt idx="3">
                  <c:v>프로그래밍언어활용</c:v>
                </c:pt>
                <c:pt idx="4">
                  <c:v>정보시스템구축관리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45</c:v>
                </c:pt>
                <c:pt idx="2">
                  <c:v>70</c:v>
                </c:pt>
                <c:pt idx="3">
                  <c:v>60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2D-408F-87DA-0E929156F0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2025-03-17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소프트웨어설계</c:v>
                </c:pt>
                <c:pt idx="1">
                  <c:v>소프트웨어개발</c:v>
                </c:pt>
                <c:pt idx="2">
                  <c:v>데이터베이스구축</c:v>
                </c:pt>
                <c:pt idx="3">
                  <c:v>프로그래밍언어활용</c:v>
                </c:pt>
                <c:pt idx="4">
                  <c:v>정보시스템구축관리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55</c:v>
                </c:pt>
                <c:pt idx="1">
                  <c:v>50</c:v>
                </c:pt>
                <c:pt idx="2">
                  <c:v>75</c:v>
                </c:pt>
                <c:pt idx="3">
                  <c:v>65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2D-408F-87DA-0E929156F0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2025-03-19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소프트웨어설계</c:v>
                </c:pt>
                <c:pt idx="1">
                  <c:v>소프트웨어개발</c:v>
                </c:pt>
                <c:pt idx="2">
                  <c:v>데이터베이스구축</c:v>
                </c:pt>
                <c:pt idx="3">
                  <c:v>프로그래밍언어활용</c:v>
                </c:pt>
                <c:pt idx="4">
                  <c:v>정보시스템구축관리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90</c:v>
                </c:pt>
                <c:pt idx="1">
                  <c:v>60</c:v>
                </c:pt>
                <c:pt idx="2">
                  <c:v>85</c:v>
                </c:pt>
                <c:pt idx="3">
                  <c:v>75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2D-408F-87DA-0E929156F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8780751"/>
        <c:axId val="2038781231"/>
      </c:barChart>
      <c:catAx>
        <c:axId val="2038780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구름 산스 400" pitchFamily="2" charset="-127"/>
                <a:ea typeface="구름 산스 400" pitchFamily="2" charset="-127"/>
                <a:cs typeface="+mn-cs"/>
              </a:defRPr>
            </a:pPr>
            <a:endParaRPr lang="ko-KR"/>
          </a:p>
        </c:txPr>
        <c:crossAx val="2038781231"/>
        <c:crosses val="autoZero"/>
        <c:auto val="1"/>
        <c:lblAlgn val="ctr"/>
        <c:lblOffset val="100"/>
        <c:noMultiLvlLbl val="0"/>
      </c:catAx>
      <c:valAx>
        <c:axId val="203878123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38780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구름 산스 500" pitchFamily="2" charset="-127"/>
              <a:ea typeface="구름 산스 5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AB389-6443-4AAB-8D7B-568EDF44561D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5400F-CAA3-4BA1-BEDF-CB4648EFD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3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, </a:t>
            </a:r>
            <a:r>
              <a:rPr lang="ko-KR" altLang="en-US"/>
              <a:t>발표를 하게 된 지피티쳐 팀입니다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저희는 </a:t>
            </a:r>
            <a:r>
              <a:rPr lang="en-US" altLang="ko-KR"/>
              <a:t>C</a:t>
            </a:r>
            <a:r>
              <a:rPr lang="ko-KR" altLang="en-US"/>
              <a:t>반 강찬휘</a:t>
            </a:r>
            <a:r>
              <a:rPr lang="en-US" altLang="ko-KR"/>
              <a:t>, </a:t>
            </a:r>
            <a:r>
              <a:rPr lang="ko-KR" altLang="en-US"/>
              <a:t>남동관 </a:t>
            </a:r>
            <a:r>
              <a:rPr lang="en-US" altLang="ko-KR"/>
              <a:t>2</a:t>
            </a:r>
            <a:r>
              <a:rPr lang="ko-KR" altLang="en-US"/>
              <a:t>인 팀으로 구성하였고</a:t>
            </a:r>
            <a:r>
              <a:rPr lang="en-US" altLang="ko-KR"/>
              <a:t>, </a:t>
            </a:r>
          </a:p>
          <a:p>
            <a:r>
              <a:rPr lang="en-US" altLang="ko-KR"/>
              <a:t>AI </a:t>
            </a:r>
            <a:r>
              <a:rPr lang="ko-KR" altLang="en-US"/>
              <a:t>기술을 활용하여 모의 시험을 생성하고 </a:t>
            </a:r>
            <a:endParaRPr lang="en-US" altLang="ko-KR"/>
          </a:p>
          <a:p>
            <a:r>
              <a:rPr lang="ko-KR" altLang="en-US"/>
              <a:t>학습 분석을 제공하는 플랫폼을 개발하고자 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360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이제 경쟁 서비스들을 찾아봤는데요</a:t>
            </a:r>
            <a:r>
              <a:rPr lang="en-US" altLang="ko-KR"/>
              <a:t>, </a:t>
            </a:r>
          </a:p>
          <a:p>
            <a:r>
              <a:rPr lang="ko-KR" altLang="en-US"/>
              <a:t>보통 학원 선생님들이 사용하시는 문제은행 위주의 서비스들입니다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20</a:t>
            </a:r>
            <a:r>
              <a:rPr lang="ko-KR" altLang="en-US"/>
              <a:t>만원</a:t>
            </a:r>
            <a:r>
              <a:rPr lang="en-US" altLang="ko-KR"/>
              <a:t>, 30</a:t>
            </a:r>
            <a:r>
              <a:rPr lang="ko-KR" altLang="en-US"/>
              <a:t>만원</a:t>
            </a:r>
            <a:r>
              <a:rPr lang="en-US" altLang="ko-KR"/>
              <a:t>, 2</a:t>
            </a:r>
            <a:r>
              <a:rPr lang="ko-KR" altLang="en-US"/>
              <a:t>만원</a:t>
            </a:r>
            <a:r>
              <a:rPr lang="en-US" altLang="ko-KR"/>
              <a:t>, 8</a:t>
            </a:r>
            <a:r>
              <a:rPr lang="ko-KR" altLang="en-US"/>
              <a:t>만</a:t>
            </a:r>
            <a:r>
              <a:rPr lang="en-US" altLang="ko-KR"/>
              <a:t>8</a:t>
            </a:r>
            <a:r>
              <a:rPr lang="ko-KR" altLang="en-US"/>
              <a:t>천원 그 이상의 가격도 존재하구요</a:t>
            </a:r>
            <a:r>
              <a:rPr lang="en-US" altLang="ko-KR"/>
              <a:t>, </a:t>
            </a:r>
          </a:p>
          <a:p>
            <a:r>
              <a:rPr lang="ko-KR" altLang="en-US"/>
              <a:t>족보닷컴이라는 곳은 시험지 단위로 판매하는데</a:t>
            </a:r>
            <a:r>
              <a:rPr lang="en-US" altLang="ko-KR"/>
              <a:t>,</a:t>
            </a:r>
          </a:p>
          <a:p>
            <a:r>
              <a:rPr lang="en-US" altLang="ko-KR"/>
              <a:t> 20</a:t>
            </a:r>
            <a:r>
              <a:rPr lang="ko-KR" altLang="en-US"/>
              <a:t>문제 짜리가 </a:t>
            </a:r>
            <a:r>
              <a:rPr lang="en-US" altLang="ko-KR"/>
              <a:t>2</a:t>
            </a:r>
            <a:r>
              <a:rPr lang="ko-KR" altLang="en-US"/>
              <a:t>천원이더라구요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굉장히 비싸다고 생각했는데 </a:t>
            </a:r>
            <a:endParaRPr lang="en-US" altLang="ko-KR"/>
          </a:p>
          <a:p>
            <a:r>
              <a:rPr lang="ko-KR" altLang="en-US"/>
              <a:t>학원 강사로 일하고 있는 친구에게 물어보고 </a:t>
            </a:r>
            <a:endParaRPr lang="en-US" altLang="ko-KR"/>
          </a:p>
          <a:p>
            <a:r>
              <a:rPr lang="ko-KR" altLang="en-US"/>
              <a:t>또 중학교 선생님으로 근무중이신 외삼촌께도 여쭤보니</a:t>
            </a:r>
            <a:endParaRPr lang="en-US" altLang="ko-KR"/>
          </a:p>
          <a:p>
            <a:r>
              <a:rPr lang="ko-KR" altLang="en-US"/>
              <a:t>다들 이용할 수 밖에 없다고 하더라구요</a:t>
            </a:r>
            <a:r>
              <a:rPr lang="en-US" altLang="ko-KR"/>
              <a:t>. </a:t>
            </a:r>
          </a:p>
          <a:p>
            <a:r>
              <a:rPr lang="ko-KR" altLang="en-US"/>
              <a:t>그 얘기를 들으니 가슴이 뛰기 시작했습니다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54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시장 분석 결과 </a:t>
            </a:r>
            <a:endParaRPr lang="en-US" altLang="ko-KR"/>
          </a:p>
          <a:p>
            <a:r>
              <a:rPr lang="ko-KR" altLang="en-US"/>
              <a:t>교육 시장은 견조하고</a:t>
            </a:r>
            <a:r>
              <a:rPr lang="en-US" altLang="ko-KR"/>
              <a:t>, </a:t>
            </a:r>
          </a:p>
          <a:p>
            <a:r>
              <a:rPr lang="ko-KR" altLang="en-US"/>
              <a:t>지속적으로 성장하고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기존 </a:t>
            </a:r>
            <a:r>
              <a:rPr lang="en-US" altLang="ko-KR"/>
              <a:t>AI </a:t>
            </a:r>
            <a:r>
              <a:rPr lang="ko-KR" altLang="en-US"/>
              <a:t>기반 교육 서비스들은 </a:t>
            </a:r>
            <a:endParaRPr lang="en-US" altLang="ko-KR"/>
          </a:p>
          <a:p>
            <a:r>
              <a:rPr lang="ko-KR" altLang="en-US"/>
              <a:t>주로 학생과 문제를 맞춤형으로 매칭하는 방식이지만</a:t>
            </a:r>
            <a:r>
              <a:rPr lang="en-US" altLang="ko-KR"/>
              <a:t>, </a:t>
            </a:r>
          </a:p>
          <a:p>
            <a:r>
              <a:rPr lang="ko-KR" altLang="en-US"/>
              <a:t>여전히 사람이 문제를 출제하는 구조입니다</a:t>
            </a:r>
            <a:r>
              <a:rPr lang="en-US" altLang="ko-KR"/>
              <a:t>. </a:t>
            </a:r>
          </a:p>
          <a:p>
            <a:r>
              <a:rPr lang="ko-KR" altLang="en-US"/>
              <a:t>이는 높은 인건비로 인해 </a:t>
            </a:r>
            <a:endParaRPr lang="en-US" altLang="ko-KR"/>
          </a:p>
          <a:p>
            <a:r>
              <a:rPr lang="ko-KR" altLang="en-US"/>
              <a:t>문제 단가가 올라가고 </a:t>
            </a:r>
            <a:endParaRPr lang="en-US" altLang="ko-KR"/>
          </a:p>
          <a:p>
            <a:r>
              <a:rPr lang="ko-KR" altLang="en-US"/>
              <a:t>이용료 증가로 이어질 수 밖에 없습니다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저희는 문제 자체를 </a:t>
            </a:r>
            <a:r>
              <a:rPr lang="en-US" altLang="ko-KR"/>
              <a:t>AI</a:t>
            </a:r>
            <a:r>
              <a:rPr lang="ko-KR" altLang="en-US"/>
              <a:t>로 생성하기 때문에 </a:t>
            </a:r>
            <a:endParaRPr lang="en-US" altLang="ko-KR"/>
          </a:p>
          <a:p>
            <a:r>
              <a:rPr lang="ko-KR" altLang="en-US"/>
              <a:t>비용을 획기적으로 절감할 수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그렇게 저희는 교육 시장의 새로운 게임체인저로 자리잡을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4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다들 요즘 삼성전자가 많이 힘들다는건 알고 계실겁니다</a:t>
            </a:r>
            <a:r>
              <a:rPr lang="en-US" altLang="ko-KR"/>
              <a:t>. </a:t>
            </a:r>
            <a:br>
              <a:rPr lang="en-US" altLang="ko-KR"/>
            </a:br>
            <a:endParaRPr lang="en-US" altLang="ko-KR"/>
          </a:p>
          <a:p>
            <a:r>
              <a:rPr lang="ko-KR" altLang="en-US"/>
              <a:t>한 때 초격차라는 말로 대변되던 삼성전자는 </a:t>
            </a:r>
            <a:endParaRPr lang="en-US" altLang="ko-KR"/>
          </a:p>
          <a:p>
            <a:r>
              <a:rPr lang="ko-KR" altLang="en-US"/>
              <a:t>지금 대부분 사업 영역에서 경쟁자들에게 많은 점유율을 내주고 </a:t>
            </a:r>
            <a:endParaRPr lang="en-US" altLang="ko-KR"/>
          </a:p>
          <a:p>
            <a:r>
              <a:rPr lang="ko-KR" altLang="en-US"/>
              <a:t>심지어 선두를 빼앗긴 곳도 많은데요</a:t>
            </a:r>
            <a:r>
              <a:rPr lang="en-US" altLang="ko-KR"/>
              <a:t>, </a:t>
            </a:r>
          </a:p>
          <a:p>
            <a:br>
              <a:rPr lang="en-US" altLang="ko-KR"/>
            </a:br>
            <a:r>
              <a:rPr lang="ko-KR" altLang="en-US"/>
              <a:t>그 이유에 대해 저는 삼성전자의 사업영역이 </a:t>
            </a:r>
            <a:endParaRPr lang="en-US" altLang="ko-KR"/>
          </a:p>
          <a:p>
            <a:r>
              <a:rPr lang="ko-KR" altLang="en-US"/>
              <a:t>너무 광범위한 것이 가장 큰 문제라고 생각합니다</a:t>
            </a:r>
            <a:r>
              <a:rPr lang="en-US" altLang="ko-KR"/>
              <a:t>.</a:t>
            </a:r>
          </a:p>
          <a:p>
            <a:r>
              <a:rPr lang="ko-KR" altLang="en-US"/>
              <a:t>사업영역이 광범위하다는건 다시 말해 경쟁자가 많다는 뜻이죠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r>
              <a:rPr lang="ko-KR" altLang="en-US"/>
              <a:t>스마트폰에 들어가는 </a:t>
            </a:r>
            <a:r>
              <a:rPr lang="en-US" altLang="ko-KR"/>
              <a:t>AP</a:t>
            </a:r>
            <a:r>
              <a:rPr lang="ko-KR" altLang="en-US"/>
              <a:t>칩의 설계는 퀄컴과</a:t>
            </a:r>
            <a:endParaRPr lang="en-US" altLang="ko-KR"/>
          </a:p>
          <a:p>
            <a:r>
              <a:rPr lang="ko-KR" altLang="en-US"/>
              <a:t>차세대 메모리 반도체인 </a:t>
            </a:r>
            <a:r>
              <a:rPr lang="en-US" altLang="ko-KR"/>
              <a:t>HBM</a:t>
            </a:r>
            <a:r>
              <a:rPr lang="ko-KR" altLang="en-US"/>
              <a:t>은 </a:t>
            </a:r>
            <a:r>
              <a:rPr lang="en-US" altLang="ko-KR"/>
              <a:t>SK</a:t>
            </a:r>
            <a:r>
              <a:rPr lang="ko-KR" altLang="en-US"/>
              <a:t>하이닉스와</a:t>
            </a:r>
            <a:r>
              <a:rPr lang="en-US" altLang="ko-KR"/>
              <a:t>,</a:t>
            </a:r>
          </a:p>
          <a:p>
            <a:r>
              <a:rPr lang="ko-KR" altLang="en-US"/>
              <a:t>반도체를 생산하는 파운드리는 </a:t>
            </a:r>
            <a:r>
              <a:rPr lang="en-US" altLang="ko-KR"/>
              <a:t>TSMC</a:t>
            </a:r>
            <a:r>
              <a:rPr lang="ko-KR" altLang="en-US"/>
              <a:t>와 경쟁하였고</a:t>
            </a:r>
            <a:endParaRPr lang="en-US" altLang="ko-KR"/>
          </a:p>
          <a:p>
            <a:r>
              <a:rPr lang="ko-KR" altLang="en-US"/>
              <a:t>결국 많은 분야에서 밀렸습니다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r>
              <a:rPr lang="ko-KR" altLang="en-US"/>
              <a:t>특히 파운드리의 경우 삼성전자 기술력의 문제도 물론 있지만</a:t>
            </a:r>
            <a:endParaRPr lang="en-US" altLang="ko-KR"/>
          </a:p>
          <a:p>
            <a:r>
              <a:rPr lang="ko-KR" altLang="en-US"/>
              <a:t>경쟁사들이 기술유출을 염려하여 </a:t>
            </a:r>
            <a:endParaRPr lang="en-US" altLang="ko-KR"/>
          </a:p>
          <a:p>
            <a:r>
              <a:rPr lang="ko-KR" altLang="en-US"/>
              <a:t>이용하지 않는 문제도 있었습니다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r>
              <a:rPr lang="ko-KR" altLang="en-US"/>
              <a:t>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TSMC</a:t>
            </a:r>
            <a:r>
              <a:rPr lang="ko-KR" altLang="en-US"/>
              <a:t>는 반도체 설계를 직접 하지 않고</a:t>
            </a:r>
            <a:r>
              <a:rPr lang="en-US" altLang="ko-KR"/>
              <a:t>, </a:t>
            </a:r>
          </a:p>
          <a:p>
            <a:r>
              <a:rPr lang="ko-KR" altLang="en-US"/>
              <a:t>전 세계 팹리스 반도체 기업들이 </a:t>
            </a:r>
            <a:endParaRPr lang="en-US" altLang="ko-KR"/>
          </a:p>
          <a:p>
            <a:r>
              <a:rPr lang="en-US" altLang="ko-KR"/>
              <a:t>TSMC</a:t>
            </a:r>
            <a:r>
              <a:rPr lang="ko-KR" altLang="en-US"/>
              <a:t>의 공정을 이용하도록 하여 </a:t>
            </a:r>
            <a:endParaRPr lang="en-US" altLang="ko-KR"/>
          </a:p>
          <a:p>
            <a:r>
              <a:rPr lang="ko-KR" altLang="en-US"/>
              <a:t>파운드리 산업을 장악했습니다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72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지피티쳐도 </a:t>
            </a:r>
            <a:r>
              <a:rPr lang="en-US" altLang="ko-KR"/>
              <a:t>TSMC</a:t>
            </a:r>
            <a:r>
              <a:rPr lang="ko-KR" altLang="en-US"/>
              <a:t>와 같은 전략을 취하려 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기존 교육업체와 경쟁하는 것이 아니라</a:t>
            </a:r>
            <a:r>
              <a:rPr lang="en-US" altLang="ko-KR"/>
              <a:t>, </a:t>
            </a:r>
          </a:p>
          <a:p>
            <a:r>
              <a:rPr lang="ko-KR" altLang="en-US"/>
              <a:t>그들이 우리의 </a:t>
            </a:r>
            <a:r>
              <a:rPr lang="en-US" altLang="ko-KR"/>
              <a:t>AI </a:t>
            </a:r>
            <a:r>
              <a:rPr lang="ko-KR" altLang="en-US"/>
              <a:t>문제 생성 및 분석 기술을 이용하도록 만들어</a:t>
            </a:r>
            <a:endParaRPr lang="en-US" altLang="ko-KR"/>
          </a:p>
          <a:p>
            <a:r>
              <a:rPr lang="ko-KR" altLang="en-US"/>
              <a:t>교육 시장의 필수 인프라가 되는 것이 목표입니다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40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en-US" altLang="ko-KR"/>
              <a:t>SWOT </a:t>
            </a:r>
            <a:r>
              <a:rPr lang="ko-KR" altLang="en-US"/>
              <a:t>분석을 한번 해봤습니다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05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로드맵입니다</a:t>
            </a:r>
            <a:r>
              <a:rPr lang="en-US" altLang="ko-KR"/>
              <a:t>. </a:t>
            </a:r>
          </a:p>
          <a:p>
            <a:r>
              <a:rPr lang="en-US" altLang="ko-KR"/>
              <a:t>Phase 1</a:t>
            </a:r>
            <a:r>
              <a:rPr lang="ko-KR" altLang="en-US"/>
              <a:t>에서는 업로드한 내용을 기반으로 </a:t>
            </a:r>
            <a:endParaRPr lang="en-US" altLang="ko-KR"/>
          </a:p>
          <a:p>
            <a:r>
              <a:rPr lang="ko-KR" altLang="en-US"/>
              <a:t>모의 시험 생성</a:t>
            </a:r>
            <a:r>
              <a:rPr lang="en-US" altLang="ko-KR"/>
              <a:t>, </a:t>
            </a:r>
            <a:r>
              <a:rPr lang="ko-KR" altLang="en-US"/>
              <a:t>문제 풀이 및 해설</a:t>
            </a:r>
            <a:r>
              <a:rPr lang="en-US" altLang="ko-KR"/>
              <a:t>, </a:t>
            </a:r>
          </a:p>
          <a:p>
            <a:r>
              <a:rPr lang="ko-KR" altLang="en-US"/>
              <a:t>그렇게 나온 통계를 기반으로한 학습 수준 분석까지 계획중이구요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Phase 2</a:t>
            </a:r>
            <a:r>
              <a:rPr lang="ko-KR" altLang="en-US"/>
              <a:t>에서는 자체 모델을 구현한 후 </a:t>
            </a:r>
            <a:endParaRPr lang="en-US" altLang="ko-KR"/>
          </a:p>
          <a:p>
            <a:r>
              <a:rPr lang="ko-KR" altLang="en-US"/>
              <a:t>여러 교육 기관이나 참고서 업체들과 협약을 맺어 데이터를 확보하고</a:t>
            </a:r>
            <a:endParaRPr lang="en-US" altLang="ko-KR"/>
          </a:p>
          <a:p>
            <a:r>
              <a:rPr lang="ko-KR" altLang="en-US"/>
              <a:t>학습시키는 것이 목표입니다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Phase 3</a:t>
            </a:r>
            <a:r>
              <a:rPr lang="ko-KR" altLang="en-US"/>
              <a:t>에서는 </a:t>
            </a:r>
            <a:r>
              <a:rPr lang="en-US" altLang="ko-KR"/>
              <a:t>AI </a:t>
            </a:r>
            <a:r>
              <a:rPr lang="ko-KR" altLang="en-US"/>
              <a:t>학습 에이전트인 티쳐봇을 구현하여 </a:t>
            </a:r>
            <a:endParaRPr lang="en-US" altLang="ko-KR"/>
          </a:p>
          <a:p>
            <a:r>
              <a:rPr lang="ko-KR" altLang="en-US"/>
              <a:t>과목별 선생님 크리에이터들을 모집하고 </a:t>
            </a:r>
            <a:endParaRPr lang="en-US" altLang="ko-KR"/>
          </a:p>
          <a:p>
            <a:r>
              <a:rPr lang="ko-KR" altLang="en-US"/>
              <a:t>그분들의 수업 스타일</a:t>
            </a:r>
            <a:r>
              <a:rPr lang="en-US" altLang="ko-KR"/>
              <a:t>, </a:t>
            </a:r>
            <a:r>
              <a:rPr lang="ko-KR" altLang="en-US"/>
              <a:t>문제 출제 경향 등을 학습시킨 티쳐봇을 출시해서</a:t>
            </a:r>
            <a:endParaRPr lang="en-US" altLang="ko-KR"/>
          </a:p>
          <a:p>
            <a:r>
              <a:rPr lang="ko-KR" altLang="en-US"/>
              <a:t>문제 풀이와 해설 등 학습에 도움을 줄 수 있도록 할 예정입니다</a:t>
            </a:r>
            <a:r>
              <a:rPr lang="en-US" altLang="ko-KR"/>
              <a:t>. </a:t>
            </a:r>
          </a:p>
          <a:p>
            <a:r>
              <a:rPr lang="ko-KR" altLang="en-US"/>
              <a:t>또한 학생 맞춤형 </a:t>
            </a:r>
            <a:r>
              <a:rPr lang="en-US" altLang="ko-KR"/>
              <a:t>AI </a:t>
            </a:r>
            <a:r>
              <a:rPr lang="ko-KR" altLang="en-US"/>
              <a:t>학습 솔루션도 런칭해서 </a:t>
            </a:r>
            <a:endParaRPr lang="en-US" altLang="ko-KR"/>
          </a:p>
          <a:p>
            <a:r>
              <a:rPr lang="ko-KR" altLang="en-US"/>
              <a:t>여러 교육기관과 학원 등에 납품할 계획이에요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하지만 이번 학기 목표는 </a:t>
            </a:r>
            <a:r>
              <a:rPr lang="en-US" altLang="ko-KR"/>
              <a:t>Phase 1</a:t>
            </a:r>
            <a:r>
              <a:rPr lang="ko-KR" altLang="en-US"/>
              <a:t>까지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6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수익 모델에 대해 설명드리기 전에 </a:t>
            </a:r>
            <a:endParaRPr lang="en-US" altLang="ko-KR"/>
          </a:p>
          <a:p>
            <a:r>
              <a:rPr lang="en-US" altLang="ko-KR"/>
              <a:t>GPT API </a:t>
            </a:r>
            <a:r>
              <a:rPr lang="ko-KR" altLang="en-US"/>
              <a:t>호출 비용에 대해 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GPT API</a:t>
            </a:r>
            <a:r>
              <a:rPr lang="ko-KR" altLang="en-US"/>
              <a:t>는 토큰을 기준으로 요금이 정해지는데요</a:t>
            </a:r>
            <a:r>
              <a:rPr lang="en-US" altLang="ko-KR"/>
              <a:t>, </a:t>
            </a:r>
          </a:p>
          <a:p>
            <a:r>
              <a:rPr lang="ko-KR" altLang="en-US"/>
              <a:t>토큰은 입력과 출력으로 나뉩니다</a:t>
            </a:r>
            <a:r>
              <a:rPr lang="en-US" altLang="ko-KR"/>
              <a:t>.</a:t>
            </a:r>
          </a:p>
          <a:p>
            <a:r>
              <a:rPr lang="ko-KR" altLang="en-US"/>
              <a:t>입력은 말 그대로 우리가 </a:t>
            </a:r>
            <a:r>
              <a:rPr lang="en-US" altLang="ko-KR"/>
              <a:t>GPT</a:t>
            </a:r>
            <a:r>
              <a:rPr lang="ko-KR" altLang="en-US"/>
              <a:t>에게 프롬프트를 입력할 때를 의미하구요</a:t>
            </a:r>
            <a:r>
              <a:rPr lang="en-US" altLang="ko-KR"/>
              <a:t>, </a:t>
            </a:r>
          </a:p>
          <a:p>
            <a:r>
              <a:rPr lang="ko-KR" altLang="en-US"/>
              <a:t>출력은 입력에 대한 응답을 의미합니다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A4 </a:t>
            </a:r>
            <a:r>
              <a:rPr lang="ko-KR" altLang="en-US"/>
              <a:t>용지 한 장에 공백을 제외하고</a:t>
            </a:r>
            <a:endParaRPr lang="en-US" altLang="ko-KR"/>
          </a:p>
          <a:p>
            <a:r>
              <a:rPr lang="ko-KR" altLang="en-US"/>
              <a:t>약 </a:t>
            </a:r>
            <a:r>
              <a:rPr lang="en-US" altLang="ko-KR"/>
              <a:t>1500</a:t>
            </a:r>
            <a:r>
              <a:rPr lang="ko-KR" altLang="en-US"/>
              <a:t>자가 들어간다고 하더라구요</a:t>
            </a:r>
            <a:r>
              <a:rPr lang="en-US" altLang="ko-KR"/>
              <a:t>, </a:t>
            </a:r>
          </a:p>
          <a:p>
            <a:r>
              <a:rPr lang="ko-KR" altLang="en-US"/>
              <a:t>그래서 업로드 시 </a:t>
            </a:r>
            <a:r>
              <a:rPr lang="en-US" altLang="ko-KR"/>
              <a:t>PDF 1</a:t>
            </a:r>
            <a:r>
              <a:rPr lang="ko-KR" altLang="en-US"/>
              <a:t>장당 약 </a:t>
            </a:r>
            <a:r>
              <a:rPr lang="en-US" altLang="ko-KR"/>
              <a:t>0.33</a:t>
            </a:r>
            <a:r>
              <a:rPr lang="ko-KR" altLang="en-US"/>
              <a:t>원의 비용이 발생할 것으로 예상됩니다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출력은 </a:t>
            </a:r>
            <a:r>
              <a:rPr lang="en-US" altLang="ko-KR"/>
              <a:t>10</a:t>
            </a:r>
            <a:r>
              <a:rPr lang="ko-KR" altLang="en-US"/>
              <a:t>개의 객관식 문제를 요청했을 때 약 </a:t>
            </a:r>
            <a:r>
              <a:rPr lang="en-US" altLang="ko-KR"/>
              <a:t>1000</a:t>
            </a:r>
            <a:r>
              <a:rPr lang="ko-KR" altLang="en-US"/>
              <a:t>개의 토큰이 처리되고 </a:t>
            </a:r>
            <a:endParaRPr lang="en-US" altLang="ko-KR"/>
          </a:p>
          <a:p>
            <a:r>
              <a:rPr lang="ko-KR" altLang="en-US"/>
              <a:t>약 </a:t>
            </a:r>
            <a:r>
              <a:rPr lang="en-US" altLang="ko-KR"/>
              <a:t>0.87</a:t>
            </a:r>
            <a:r>
              <a:rPr lang="ko-KR" altLang="en-US"/>
              <a:t>원의 비용이 발생할 것으로 예상됩니다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68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지피티쳐는 무료</a:t>
            </a:r>
            <a:r>
              <a:rPr lang="en-US" altLang="ko-KR"/>
              <a:t>, </a:t>
            </a:r>
            <a:r>
              <a:rPr lang="ko-KR" altLang="en-US"/>
              <a:t>플러스</a:t>
            </a:r>
            <a:r>
              <a:rPr lang="en-US" altLang="ko-KR"/>
              <a:t>, </a:t>
            </a:r>
            <a:r>
              <a:rPr lang="ko-KR" altLang="en-US"/>
              <a:t>프로</a:t>
            </a:r>
            <a:r>
              <a:rPr lang="en-US" altLang="ko-KR"/>
              <a:t>, </a:t>
            </a:r>
            <a:r>
              <a:rPr lang="ko-KR" altLang="en-US"/>
              <a:t>그리고 엔터프라이즈</a:t>
            </a:r>
            <a:r>
              <a:rPr lang="en-US" altLang="ko-KR"/>
              <a:t> </a:t>
            </a:r>
            <a:r>
              <a:rPr lang="ko-KR" altLang="en-US"/>
              <a:t>요금제를 제공합니다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기본적인 문제 출제 및 채점 기능은 무료로 제공하며</a:t>
            </a:r>
            <a:r>
              <a:rPr lang="en-US" altLang="ko-KR"/>
              <a:t>, </a:t>
            </a:r>
          </a:p>
          <a:p>
            <a:r>
              <a:rPr lang="ko-KR" altLang="en-US"/>
              <a:t>서술형 문제 생성</a:t>
            </a:r>
            <a:r>
              <a:rPr lang="en-US" altLang="ko-KR"/>
              <a:t>, </a:t>
            </a:r>
            <a:r>
              <a:rPr lang="ko-KR" altLang="en-US"/>
              <a:t>난이도 조절</a:t>
            </a:r>
            <a:r>
              <a:rPr lang="en-US" altLang="ko-KR"/>
              <a:t>, AI </a:t>
            </a:r>
            <a:r>
              <a:rPr lang="ko-KR" altLang="en-US"/>
              <a:t>기반 맞춤형 학습 분석 등의 고급 기능은 </a:t>
            </a:r>
            <a:endParaRPr lang="en-US" altLang="ko-KR"/>
          </a:p>
          <a:p>
            <a:r>
              <a:rPr lang="ko-KR" altLang="en-US"/>
              <a:t>유료 플랜에서 이용할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14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구글 애드센스를 활용한 광고 모델도 함께 운영합니다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무료 사용자들이 증가할수록 페이지 조회수가 늘어나며</a:t>
            </a:r>
            <a:r>
              <a:rPr lang="en-US" altLang="ko-KR"/>
              <a:t>, </a:t>
            </a:r>
          </a:p>
          <a:p>
            <a:r>
              <a:rPr lang="ko-KR" altLang="en-US"/>
              <a:t>이를 통해 추가적인 수익을 창출할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구글 애드센스는 조회수 </a:t>
            </a:r>
            <a:r>
              <a:rPr lang="en-US" altLang="ko-KR"/>
              <a:t>1</a:t>
            </a:r>
            <a:r>
              <a:rPr lang="ko-KR" altLang="en-US"/>
              <a:t>당 약 </a:t>
            </a:r>
            <a:r>
              <a:rPr lang="en-US" altLang="ko-KR"/>
              <a:t>30</a:t>
            </a:r>
            <a:r>
              <a:rPr lang="ko-KR" altLang="en-US"/>
              <a:t>원의 수익이 발생한다고 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91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목표 활성 사용자 수 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런칭 후 </a:t>
            </a:r>
            <a:r>
              <a:rPr lang="en-US" altLang="ko-KR"/>
              <a:t>2</a:t>
            </a:r>
            <a:r>
              <a:rPr lang="ko-KR" altLang="en-US"/>
              <a:t>년간의 목표 활성 사용자 수와 유료 사용자 수를 설정해봤는데요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통상적으로 구독형 유료 서비스의 </a:t>
            </a:r>
            <a:r>
              <a:rPr lang="en-US" altLang="ko-KR"/>
              <a:t>DAU/MAU </a:t>
            </a:r>
            <a:r>
              <a:rPr lang="ko-KR" altLang="en-US"/>
              <a:t>비율은 </a:t>
            </a:r>
            <a:r>
              <a:rPr lang="en-US" altLang="ko-KR"/>
              <a:t>10~40%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r>
              <a:rPr lang="ko-KR" altLang="en-US"/>
              <a:t>그래서 저희는 보통 방학기간인 </a:t>
            </a:r>
            <a:r>
              <a:rPr lang="en-US" altLang="ko-KR"/>
              <a:t>1</a:t>
            </a:r>
            <a:r>
              <a:rPr lang="ko-KR" altLang="en-US"/>
              <a:t>분기와 </a:t>
            </a:r>
            <a:r>
              <a:rPr lang="en-US" altLang="ko-KR"/>
              <a:t>3</a:t>
            </a:r>
            <a:r>
              <a:rPr lang="ko-KR" altLang="en-US"/>
              <a:t>분기는 </a:t>
            </a:r>
            <a:r>
              <a:rPr lang="en-US" altLang="ko-KR"/>
              <a:t>20%</a:t>
            </a:r>
            <a:r>
              <a:rPr lang="ko-KR" altLang="en-US"/>
              <a:t>로</a:t>
            </a:r>
            <a:r>
              <a:rPr lang="en-US" altLang="ko-KR"/>
              <a:t>, </a:t>
            </a:r>
          </a:p>
          <a:p>
            <a:r>
              <a:rPr lang="en-US" altLang="ko-KR"/>
              <a:t>2</a:t>
            </a:r>
            <a:r>
              <a:rPr lang="ko-KR" altLang="en-US"/>
              <a:t>분기와 </a:t>
            </a:r>
            <a:r>
              <a:rPr lang="en-US" altLang="ko-KR"/>
              <a:t>4</a:t>
            </a:r>
            <a:r>
              <a:rPr lang="ko-KR" altLang="en-US"/>
              <a:t>분기는 </a:t>
            </a:r>
            <a:r>
              <a:rPr lang="en-US" altLang="ko-KR"/>
              <a:t>30%</a:t>
            </a:r>
            <a:r>
              <a:rPr lang="ko-KR" altLang="en-US"/>
              <a:t>로 설정했습니다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 통상적인 구독형 유료 서비스의 </a:t>
            </a:r>
            <a:r>
              <a:rPr lang="en-US" altLang="ko-KR"/>
              <a:t>PU </a:t>
            </a:r>
            <a:r>
              <a:rPr lang="ko-KR" altLang="en-US"/>
              <a:t>비율은 </a:t>
            </a:r>
            <a:r>
              <a:rPr lang="en-US" altLang="ko-KR"/>
              <a:t>5~15%</a:t>
            </a:r>
            <a:r>
              <a:rPr lang="ko-KR" altLang="en-US"/>
              <a:t>라고 하더라구요</a:t>
            </a:r>
            <a:r>
              <a:rPr lang="en-US" altLang="ko-KR"/>
              <a:t>.</a:t>
            </a:r>
          </a:p>
          <a:p>
            <a:r>
              <a:rPr lang="ko-KR" altLang="en-US"/>
              <a:t>이에 따라 저희는 목표 </a:t>
            </a:r>
            <a:r>
              <a:rPr lang="en-US" altLang="ko-KR"/>
              <a:t>PU</a:t>
            </a:r>
            <a:r>
              <a:rPr lang="ko-KR" altLang="en-US"/>
              <a:t>를 </a:t>
            </a:r>
            <a:r>
              <a:rPr lang="en-US" altLang="ko-KR"/>
              <a:t>10%</a:t>
            </a:r>
            <a:r>
              <a:rPr lang="ko-KR" altLang="en-US"/>
              <a:t>로 설정했습니다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29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목차는 다음과 같습니다</a:t>
            </a:r>
            <a:r>
              <a:rPr lang="en-US" altLang="ko-KR"/>
              <a:t>. </a:t>
            </a:r>
          </a:p>
          <a:p>
            <a:r>
              <a:rPr lang="ko-KR" altLang="en-US"/>
              <a:t>먼저 시장 분석과 수익 모델</a:t>
            </a:r>
            <a:r>
              <a:rPr lang="en-US" altLang="ko-KR"/>
              <a:t>, </a:t>
            </a:r>
            <a:r>
              <a:rPr lang="ko-KR" altLang="en-US"/>
              <a:t>마케팅의 순서로 </a:t>
            </a:r>
            <a:endParaRPr lang="en-US" altLang="ko-KR"/>
          </a:p>
          <a:p>
            <a:r>
              <a:rPr lang="ko-KR" altLang="en-US"/>
              <a:t>사업적인 부분을 설명드린 후 </a:t>
            </a:r>
            <a:endParaRPr lang="en-US" altLang="ko-KR"/>
          </a:p>
          <a:p>
            <a:r>
              <a:rPr lang="ko-KR" altLang="en-US"/>
              <a:t>개발과 관련된 내용을 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716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그렇게 계산한 분기별 예상 매출은 오른쪽 차트와 같습니다</a:t>
            </a:r>
            <a:r>
              <a:rPr lang="en-US" altLang="ko-KR"/>
              <a:t>.</a:t>
            </a:r>
          </a:p>
          <a:p>
            <a:r>
              <a:rPr lang="ko-KR" altLang="en-US"/>
              <a:t>출시 </a:t>
            </a:r>
            <a:r>
              <a:rPr lang="en-US" altLang="ko-KR"/>
              <a:t>2</a:t>
            </a:r>
            <a:r>
              <a:rPr lang="ko-KR" altLang="en-US"/>
              <a:t>년 후 연매출 </a:t>
            </a:r>
            <a:r>
              <a:rPr lang="en-US" altLang="ko-KR"/>
              <a:t>50</a:t>
            </a:r>
            <a:r>
              <a:rPr lang="ko-KR" altLang="en-US"/>
              <a:t>억 달성이 가능할 것으로 예상됩니다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869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마케팅입니다</a:t>
            </a:r>
            <a:r>
              <a:rPr lang="en-US" altLang="ko-KR"/>
              <a:t>. </a:t>
            </a:r>
          </a:p>
          <a:p>
            <a:r>
              <a:rPr lang="ko-KR" altLang="en-US"/>
              <a:t>우선 대학생 대상으로는 에브리타임 어플리케이션을 통해 광고할 예정인데요</a:t>
            </a:r>
            <a:r>
              <a:rPr lang="en-US" altLang="ko-KR"/>
              <a:t>.</a:t>
            </a:r>
          </a:p>
          <a:p>
            <a:r>
              <a:rPr lang="ko-KR" altLang="en-US"/>
              <a:t>제가 그렇게 많이 사용하진 않지만 </a:t>
            </a:r>
            <a:endParaRPr lang="en-US" altLang="ko-KR"/>
          </a:p>
          <a:p>
            <a:r>
              <a:rPr lang="ko-KR" altLang="en-US"/>
              <a:t>그래도 몇번 들어가봤을 때 가장 많이 접하게 되던 광고가 커뮤니티 보드 광고더라구요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06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해당 상품을 찾아봤습니다</a:t>
            </a:r>
            <a:r>
              <a:rPr lang="en-US" altLang="ko-KR"/>
              <a:t>.</a:t>
            </a:r>
          </a:p>
          <a:p>
            <a:r>
              <a:rPr lang="ko-KR" altLang="en-US"/>
              <a:t>시험기간 </a:t>
            </a:r>
            <a:r>
              <a:rPr lang="en-US" altLang="ko-KR"/>
              <a:t>1</a:t>
            </a:r>
            <a:r>
              <a:rPr lang="ko-KR" altLang="en-US"/>
              <a:t>달 전부터 광고하면 효과가 좋을 것 같아요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564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학원강사 구인구직 사이트에도 배너 광고를 진행할 예정입니다</a:t>
            </a:r>
            <a:r>
              <a:rPr lang="en-US" altLang="ko-KR"/>
              <a:t>.</a:t>
            </a:r>
          </a:p>
          <a:p>
            <a:r>
              <a:rPr lang="ko-KR" altLang="en-US"/>
              <a:t>이 외에도 선생님들이 주로 사용하시는 커뮤니티에 광고하면 효과적일 것으로 예상됩니다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39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내부적으로는 우수 학습자 장학금 프로모션을 진행해서 </a:t>
            </a:r>
            <a:endParaRPr lang="en-US" altLang="ko-KR"/>
          </a:p>
          <a:p>
            <a:r>
              <a:rPr lang="ko-KR" altLang="en-US"/>
              <a:t>사용자들이 서비스 이용 후기를 작성하면</a:t>
            </a:r>
          </a:p>
          <a:p>
            <a:r>
              <a:rPr lang="ko-KR" altLang="en-US"/>
              <a:t> 자체 기준에 따라 장학금을 수시로 지급할 예정입니다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이를 통해 사용자 피드백을 수집하고</a:t>
            </a:r>
            <a:r>
              <a:rPr lang="en-US" altLang="ko-KR"/>
              <a:t>, </a:t>
            </a:r>
          </a:p>
          <a:p>
            <a:r>
              <a:rPr lang="ko-KR" altLang="en-US"/>
              <a:t>동시에 저희 제품의 실효성과 경제성을 입증할 수 있을 것으로 예상됩니다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21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저희 서비스의 주요 프로세스입니다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업로드한 </a:t>
            </a:r>
            <a:r>
              <a:rPr lang="en-US" altLang="ko-KR"/>
              <a:t>PDF</a:t>
            </a:r>
            <a:r>
              <a:rPr lang="ko-KR" altLang="en-US"/>
              <a:t>에서 텍스트를 추출하고</a:t>
            </a:r>
            <a:r>
              <a:rPr lang="en-US" altLang="ko-KR"/>
              <a:t>,</a:t>
            </a:r>
          </a:p>
          <a:p>
            <a:r>
              <a:rPr lang="en-US" altLang="ko-KR"/>
              <a:t>GPT API</a:t>
            </a:r>
            <a:r>
              <a:rPr lang="ko-KR" altLang="en-US"/>
              <a:t>를 호출하여 모의 시험을 생성한 후</a:t>
            </a:r>
            <a:r>
              <a:rPr lang="en-US" altLang="ko-KR"/>
              <a:t>, </a:t>
            </a:r>
          </a:p>
          <a:p>
            <a:r>
              <a:rPr lang="ko-KR" altLang="en-US"/>
              <a:t>문제를 풀고 답안을 제출하면 </a:t>
            </a:r>
            <a:endParaRPr lang="en-US" altLang="ko-KR"/>
          </a:p>
          <a:p>
            <a:r>
              <a:rPr lang="ko-KR" altLang="en-US"/>
              <a:t>채점과 해설까지 해준 후 </a:t>
            </a:r>
            <a:endParaRPr lang="en-US" altLang="ko-KR"/>
          </a:p>
          <a:p>
            <a:r>
              <a:rPr lang="ko-KR" altLang="en-US"/>
              <a:t>마지막으로 학습 통계를 제공합니다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대략적으로 이렇게 진행됩니다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14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저희 개발 환경입니다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Front-end</a:t>
            </a:r>
            <a:r>
              <a:rPr lang="ko-KR" altLang="en-US"/>
              <a:t>는 </a:t>
            </a:r>
            <a:r>
              <a:rPr lang="en-US" altLang="ko-KR"/>
              <a:t>React</a:t>
            </a:r>
            <a:r>
              <a:rPr lang="ko-KR" altLang="en-US"/>
              <a:t>와 </a:t>
            </a:r>
            <a:r>
              <a:rPr lang="en-US" altLang="ko-KR"/>
              <a:t>Tailwind css</a:t>
            </a:r>
            <a:r>
              <a:rPr lang="ko-KR" altLang="en-US"/>
              <a:t>를 사용하며</a:t>
            </a:r>
            <a:endParaRPr lang="en-US" altLang="ko-KR"/>
          </a:p>
          <a:p>
            <a:r>
              <a:rPr lang="en-US" altLang="ko-KR"/>
              <a:t>Recharts </a:t>
            </a:r>
            <a:r>
              <a:rPr lang="ko-KR" altLang="en-US"/>
              <a:t>라이브러리를 통해 학습 통계를 시각화하여 보여줄 예정이구요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Back-end</a:t>
            </a:r>
            <a:r>
              <a:rPr lang="ko-KR" altLang="en-US"/>
              <a:t>는 스프링부트와 빌드는 그래들</a:t>
            </a:r>
            <a:r>
              <a:rPr lang="en-US" altLang="ko-KR"/>
              <a:t>, </a:t>
            </a:r>
          </a:p>
          <a:p>
            <a:r>
              <a:rPr lang="ko-KR" altLang="en-US"/>
              <a:t>데이터베이스는 마리아디비</a:t>
            </a:r>
            <a:r>
              <a:rPr lang="en-US" altLang="ko-KR"/>
              <a:t>, </a:t>
            </a:r>
          </a:p>
          <a:p>
            <a:r>
              <a:rPr lang="en-US" altLang="ko-KR"/>
              <a:t>PDF</a:t>
            </a:r>
            <a:r>
              <a:rPr lang="ko-KR" altLang="en-US"/>
              <a:t>에서 텍스트를 추출하는 라이브러리인 </a:t>
            </a:r>
            <a:r>
              <a:rPr lang="en-US" altLang="ko-KR"/>
              <a:t>pdf</a:t>
            </a:r>
            <a:r>
              <a:rPr lang="ko-KR" altLang="en-US"/>
              <a:t>박스</a:t>
            </a:r>
            <a:r>
              <a:rPr lang="en-US" altLang="ko-KR"/>
              <a:t>, </a:t>
            </a:r>
          </a:p>
          <a:p>
            <a:r>
              <a:rPr lang="ko-KR" altLang="en-US"/>
              <a:t>어노테이션을 사용하여 코드를 간결하게 만들기 위한 롬복</a:t>
            </a:r>
            <a:r>
              <a:rPr lang="en-US" altLang="ko-KR"/>
              <a:t>, </a:t>
            </a:r>
          </a:p>
          <a:p>
            <a:r>
              <a:rPr lang="ko-KR" altLang="en-US"/>
              <a:t>그리고 </a:t>
            </a:r>
            <a:r>
              <a:rPr lang="en-US" altLang="ko-KR"/>
              <a:t>Chat GPT api</a:t>
            </a:r>
            <a:r>
              <a:rPr lang="ko-KR" altLang="en-US"/>
              <a:t>를 사용할 예정입니다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8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저희는 이번 프로젝트에 </a:t>
            </a:r>
            <a:r>
              <a:rPr lang="en-US" altLang="ko-KR"/>
              <a:t>React</a:t>
            </a:r>
            <a:r>
              <a:rPr lang="ko-KR" altLang="en-US"/>
              <a:t>와 </a:t>
            </a:r>
            <a:r>
              <a:rPr lang="en-US" altLang="ko-KR"/>
              <a:t>Spring Boot</a:t>
            </a:r>
            <a:r>
              <a:rPr lang="ko-KR" altLang="en-US"/>
              <a:t>를 활용하여 </a:t>
            </a:r>
            <a:endParaRPr lang="en-US" altLang="ko-KR"/>
          </a:p>
          <a:p>
            <a:r>
              <a:rPr lang="ko-KR" altLang="en-US"/>
              <a:t>프론트엔드와 백엔드를 구축하는 동시에</a:t>
            </a:r>
            <a:r>
              <a:rPr lang="en-US" altLang="ko-KR"/>
              <a:t>, </a:t>
            </a:r>
          </a:p>
          <a:p>
            <a:r>
              <a:rPr lang="en-US" altLang="ko-KR"/>
              <a:t>ChatGPT API</a:t>
            </a:r>
            <a:r>
              <a:rPr lang="ko-KR" altLang="en-US"/>
              <a:t>를 활용하여 딥러닝과 대규모 언어 모델의 원리를 </a:t>
            </a:r>
            <a:endParaRPr lang="en-US" altLang="ko-KR"/>
          </a:p>
          <a:p>
            <a:r>
              <a:rPr lang="ko-KR" altLang="en-US"/>
              <a:t>실무적으로 경험하는 것을 목표로 하고 있습니다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기술이 가치를 창출하는 방식을 탐구하며 </a:t>
            </a:r>
            <a:endParaRPr lang="en-US" altLang="ko-KR"/>
          </a:p>
          <a:p>
            <a:r>
              <a:rPr lang="ko-KR" altLang="en-US"/>
              <a:t>비즈니스적 사고를 함께 함양하고자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181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개발 일정은 </a:t>
            </a:r>
            <a:r>
              <a:rPr lang="en-US" altLang="ko-KR"/>
              <a:t>4</a:t>
            </a:r>
            <a:r>
              <a:rPr lang="ko-KR" altLang="en-US"/>
              <a:t>주차까지 설계를 끝낸 후</a:t>
            </a:r>
            <a:r>
              <a:rPr lang="en-US" altLang="ko-KR"/>
              <a:t>, </a:t>
            </a:r>
          </a:p>
          <a:p>
            <a:r>
              <a:rPr lang="en-US" altLang="ko-KR"/>
              <a:t>5</a:t>
            </a:r>
            <a:r>
              <a:rPr lang="ko-KR" altLang="en-US"/>
              <a:t>주차부터 </a:t>
            </a:r>
            <a:r>
              <a:rPr lang="en-US" altLang="ko-KR"/>
              <a:t>11</a:t>
            </a:r>
            <a:r>
              <a:rPr lang="ko-KR" altLang="en-US"/>
              <a:t>주차까지 구현하고</a:t>
            </a:r>
            <a:r>
              <a:rPr lang="en-US" altLang="ko-KR"/>
              <a:t>, </a:t>
            </a:r>
          </a:p>
          <a:p>
            <a:r>
              <a:rPr lang="en-US" altLang="ko-KR"/>
              <a:t>12</a:t>
            </a:r>
            <a:r>
              <a:rPr lang="ko-KR" altLang="en-US"/>
              <a:t>주차와 </a:t>
            </a:r>
            <a:r>
              <a:rPr lang="en-US" altLang="ko-KR"/>
              <a:t>13</a:t>
            </a:r>
            <a:r>
              <a:rPr lang="ko-KR" altLang="en-US"/>
              <a:t>주차에 테스트와 보완을 거친 뒤 </a:t>
            </a:r>
            <a:endParaRPr lang="en-US" altLang="ko-KR"/>
          </a:p>
          <a:p>
            <a:r>
              <a:rPr lang="en-US" altLang="ko-KR"/>
              <a:t>14</a:t>
            </a:r>
            <a:r>
              <a:rPr lang="ko-KR" altLang="en-US"/>
              <a:t>주차에 배포할 예정입니다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642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 </a:t>
            </a:r>
            <a:r>
              <a:rPr lang="ko-KR" altLang="en-US"/>
              <a:t>혹시 질문 있으시면 받도록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시험을 준비하는 가장 효과적인 방법은 </a:t>
            </a:r>
            <a:endParaRPr lang="en-US" altLang="ko-KR"/>
          </a:p>
          <a:p>
            <a:r>
              <a:rPr lang="ko-KR" altLang="en-US"/>
              <a:t>많은 문제를 풀어보는 것이라고 생각합니다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하지만 대학교 교재에는 연습 문제가 부족한 경우가 많고</a:t>
            </a:r>
            <a:r>
              <a:rPr lang="en-US" altLang="ko-KR"/>
              <a:t>, </a:t>
            </a:r>
          </a:p>
          <a:p>
            <a:r>
              <a:rPr lang="ko-KR" altLang="en-US"/>
              <a:t>추가 문제를 구하는 것도 어렵습니다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저희는 </a:t>
            </a:r>
            <a:r>
              <a:rPr lang="en-US" altLang="ko-KR"/>
              <a:t>AI</a:t>
            </a:r>
            <a:r>
              <a:rPr lang="ko-KR" altLang="en-US"/>
              <a:t>를 활용해 학생들이 쉽고 효과적으로 </a:t>
            </a:r>
            <a:endParaRPr lang="en-US" altLang="ko-KR"/>
          </a:p>
          <a:p>
            <a:r>
              <a:rPr lang="ko-KR" altLang="en-US"/>
              <a:t>시험을 준비할 수 있도록 돕는 서비스를 만들고자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1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타겟 소비층은 초중고학생</a:t>
            </a:r>
            <a:r>
              <a:rPr lang="en-US" altLang="ko-KR"/>
              <a:t>, </a:t>
            </a:r>
            <a:r>
              <a:rPr lang="ko-KR" altLang="en-US"/>
              <a:t>대학생</a:t>
            </a:r>
            <a:r>
              <a:rPr lang="en-US" altLang="ko-KR"/>
              <a:t>, </a:t>
            </a:r>
            <a:r>
              <a:rPr lang="ko-KR" altLang="en-US"/>
              <a:t>수험생</a:t>
            </a:r>
            <a:r>
              <a:rPr lang="en-US" altLang="ko-KR"/>
              <a:t>, </a:t>
            </a:r>
          </a:p>
          <a:p>
            <a:r>
              <a:rPr lang="ko-KR" altLang="en-US"/>
              <a:t>그리고 학원과 학교에 계신 선생님들입니다</a:t>
            </a:r>
            <a:r>
              <a:rPr lang="en-US" altLang="ko-KR"/>
              <a:t>. </a:t>
            </a:r>
          </a:p>
          <a:p>
            <a:r>
              <a:rPr lang="ko-KR" altLang="en-US"/>
              <a:t>물론 교수님들도 타겟이 될 수 있겠죠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45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몇가지 뉴스들의 헤드라인만 가져와봤는데요</a:t>
            </a:r>
            <a:r>
              <a:rPr lang="en-US" altLang="ko-KR"/>
              <a:t>, </a:t>
            </a:r>
          </a:p>
          <a:p>
            <a:endParaRPr lang="en-US" altLang="ko-KR"/>
          </a:p>
          <a:p>
            <a:r>
              <a:rPr lang="ko-KR" altLang="en-US"/>
              <a:t>특히 며칠전에 </a:t>
            </a:r>
            <a:r>
              <a:rPr lang="en-US" altLang="ko-KR"/>
              <a:t>24</a:t>
            </a:r>
            <a:r>
              <a:rPr lang="ko-KR" altLang="en-US"/>
              <a:t>년도 사교육비 실태 조사를 </a:t>
            </a:r>
            <a:endParaRPr lang="en-US" altLang="ko-KR"/>
          </a:p>
          <a:p>
            <a:r>
              <a:rPr lang="ko-KR" altLang="en-US"/>
              <a:t>통계청에서 진행을 했더라구요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보니까 학생 수가 줄어드는데도 </a:t>
            </a:r>
            <a:endParaRPr lang="en-US" altLang="ko-KR"/>
          </a:p>
          <a:p>
            <a:r>
              <a:rPr lang="ko-KR" altLang="en-US"/>
              <a:t>사교육비 지출 총액은 오히려 매년 증가세입니다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7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그래서 학생 </a:t>
            </a:r>
            <a:r>
              <a:rPr lang="en-US" altLang="ko-KR"/>
              <a:t>1</a:t>
            </a:r>
            <a:r>
              <a:rPr lang="ko-KR" altLang="en-US"/>
              <a:t>인당 월평균 사교육비 통계를 </a:t>
            </a:r>
            <a:endParaRPr lang="en-US" altLang="ko-KR"/>
          </a:p>
          <a:p>
            <a:r>
              <a:rPr lang="ko-KR" altLang="en-US"/>
              <a:t>차트로 만들어봤는데요</a:t>
            </a:r>
            <a:r>
              <a:rPr lang="en-US" altLang="ko-KR"/>
              <a:t>, </a:t>
            </a:r>
          </a:p>
          <a:p>
            <a:endParaRPr lang="en-US" altLang="ko-KR"/>
          </a:p>
          <a:p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30</a:t>
            </a:r>
            <a:r>
              <a:rPr lang="ko-KR" altLang="en-US"/>
              <a:t>만원이던게 </a:t>
            </a:r>
            <a:endParaRPr lang="en-US" altLang="ko-KR"/>
          </a:p>
          <a:p>
            <a:r>
              <a:rPr lang="en-US" altLang="ko-KR"/>
              <a:t>2024</a:t>
            </a:r>
            <a:r>
              <a:rPr lang="ko-KR" altLang="en-US"/>
              <a:t>년 </a:t>
            </a:r>
            <a:r>
              <a:rPr lang="en-US" altLang="ko-KR"/>
              <a:t>47</a:t>
            </a:r>
            <a:r>
              <a:rPr lang="ko-KR" altLang="en-US"/>
              <a:t>만원까지 </a:t>
            </a:r>
            <a:r>
              <a:rPr lang="en-US" altLang="ko-KR"/>
              <a:t>50% </a:t>
            </a:r>
            <a:r>
              <a:rPr lang="ko-KR" altLang="en-US"/>
              <a:t>이상 증가했습니다</a:t>
            </a:r>
            <a:r>
              <a:rPr lang="en-US" altLang="ko-KR"/>
              <a:t>. </a:t>
            </a:r>
          </a:p>
          <a:p>
            <a:r>
              <a:rPr lang="ko-KR" altLang="en-US"/>
              <a:t>굉장히 견조하죠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대한민국이 망하기 전까지 </a:t>
            </a:r>
            <a:endParaRPr lang="en-US" altLang="ko-KR"/>
          </a:p>
          <a:p>
            <a:r>
              <a:rPr lang="ko-KR" altLang="en-US"/>
              <a:t>사교육 시장은 절대 망하지 않을 것 같습니다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교재 시장 또한 성장하고 있으며</a:t>
            </a:r>
            <a:r>
              <a:rPr lang="en-US" altLang="ko-KR"/>
              <a:t>, </a:t>
            </a:r>
          </a:p>
          <a:p>
            <a:r>
              <a:rPr lang="en-US" altLang="ko-KR"/>
              <a:t>2023</a:t>
            </a:r>
            <a:r>
              <a:rPr lang="ko-KR" altLang="en-US"/>
              <a:t>년 기준 교과서 및 학습 참고서 업체의 </a:t>
            </a:r>
            <a:endParaRPr lang="en-US" altLang="ko-KR"/>
          </a:p>
          <a:p>
            <a:r>
              <a:rPr lang="ko-KR" altLang="en-US"/>
              <a:t>전체 매출액이 약 </a:t>
            </a:r>
            <a:r>
              <a:rPr lang="en-US" altLang="ko-KR"/>
              <a:t>1</a:t>
            </a:r>
            <a:r>
              <a:rPr lang="ko-KR" altLang="en-US"/>
              <a:t>조 </a:t>
            </a:r>
            <a:r>
              <a:rPr lang="en-US" altLang="ko-KR"/>
              <a:t>4</a:t>
            </a:r>
            <a:r>
              <a:rPr lang="ko-KR" altLang="en-US"/>
              <a:t>천억원에 달합니다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이는 학습 콘텐츠에 대한 지속적인 수요를 보여주죠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2010</a:t>
            </a:r>
            <a:r>
              <a:rPr lang="ko-KR" altLang="en-US"/>
              <a:t>년 기준으로 초</a:t>
            </a:r>
            <a:r>
              <a:rPr lang="en-US" altLang="ko-KR"/>
              <a:t>,</a:t>
            </a:r>
            <a:r>
              <a:rPr lang="ko-KR" altLang="en-US"/>
              <a:t>중</a:t>
            </a:r>
            <a:r>
              <a:rPr lang="en-US" altLang="ko-KR"/>
              <a:t>,</a:t>
            </a:r>
            <a:r>
              <a:rPr lang="ko-KR" altLang="en-US"/>
              <a:t>고교생의 </a:t>
            </a:r>
            <a:endParaRPr lang="en-US" altLang="ko-KR"/>
          </a:p>
          <a:p>
            <a:r>
              <a:rPr lang="ko-KR" altLang="en-US"/>
              <a:t>한 학기 평균 학습참고서 구입비용이 </a:t>
            </a:r>
            <a:endParaRPr lang="en-US" altLang="ko-KR"/>
          </a:p>
          <a:p>
            <a:r>
              <a:rPr lang="en-US" altLang="ko-KR"/>
              <a:t>6</a:t>
            </a:r>
            <a:r>
              <a:rPr lang="ko-KR" altLang="en-US"/>
              <a:t>만</a:t>
            </a:r>
            <a:r>
              <a:rPr lang="en-US" altLang="ko-KR"/>
              <a:t>8</a:t>
            </a:r>
            <a:r>
              <a:rPr lang="ko-KR" altLang="en-US"/>
              <a:t>천원이었답니다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최근 통계는 찾아볼 수가 없어서 </a:t>
            </a:r>
            <a:endParaRPr lang="en-US" altLang="ko-KR"/>
          </a:p>
          <a:p>
            <a:r>
              <a:rPr lang="ko-KR" altLang="en-US"/>
              <a:t>물가상승 배수를 적용해봤는데</a:t>
            </a:r>
            <a:r>
              <a:rPr lang="en-US" altLang="ko-KR"/>
              <a:t>, </a:t>
            </a:r>
          </a:p>
          <a:p>
            <a:r>
              <a:rPr lang="ko-KR" altLang="en-US"/>
              <a:t>연간 약 </a:t>
            </a:r>
            <a:r>
              <a:rPr lang="en-US" altLang="ko-KR"/>
              <a:t>18</a:t>
            </a:r>
            <a:r>
              <a:rPr lang="ko-KR" altLang="en-US"/>
              <a:t>만원 정도가 나오더라구요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제가 어렸을 때를 생각해보면 </a:t>
            </a:r>
            <a:endParaRPr lang="en-US" altLang="ko-KR"/>
          </a:p>
          <a:p>
            <a:r>
              <a:rPr lang="ko-KR" altLang="en-US"/>
              <a:t>부모님들이 참고서 사는 데는 </a:t>
            </a:r>
            <a:endParaRPr lang="en-US" altLang="ko-KR"/>
          </a:p>
          <a:p>
            <a:r>
              <a:rPr lang="ko-KR" altLang="en-US"/>
              <a:t>돈을 아끼지 않으셨어요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그래서 아마 저희 서비스도</a:t>
            </a:r>
            <a:endParaRPr lang="en-US" altLang="ko-KR"/>
          </a:p>
          <a:p>
            <a:r>
              <a:rPr lang="ko-KR" altLang="en-US"/>
              <a:t>충분히 수요가 있을 거라고 생각합니다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5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대한민국의 학원과</a:t>
            </a:r>
            <a:r>
              <a:rPr lang="en-US" altLang="ko-KR"/>
              <a:t>,</a:t>
            </a:r>
            <a:r>
              <a:rPr lang="ko-KR" altLang="en-US"/>
              <a:t> 학원에 다니는 학생</a:t>
            </a:r>
            <a:r>
              <a:rPr lang="en-US" altLang="ko-KR"/>
              <a:t>, </a:t>
            </a:r>
          </a:p>
          <a:p>
            <a:r>
              <a:rPr lang="ko-KR" altLang="en-US"/>
              <a:t>그리고 학원에 계시는 선생님들의 통계를 가져와봤는데요</a:t>
            </a:r>
            <a:r>
              <a:rPr lang="en-US" altLang="ko-KR"/>
              <a:t>, </a:t>
            </a:r>
            <a:r>
              <a:rPr lang="ko-KR" altLang="en-US"/>
              <a:t>정말 많죠</a:t>
            </a:r>
            <a:r>
              <a:rPr lang="en-US" altLang="ko-KR"/>
              <a:t>? </a:t>
            </a:r>
          </a:p>
          <a:p>
            <a:r>
              <a:rPr lang="ko-KR" altLang="en-US"/>
              <a:t>다 저희의 잠재적 고객님들입니다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75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교육 분야 글로벌 </a:t>
            </a:r>
            <a:r>
              <a:rPr lang="en-US" altLang="ko-KR"/>
              <a:t>AI </a:t>
            </a:r>
            <a:r>
              <a:rPr lang="ko-KR" altLang="en-US"/>
              <a:t>시장의 전망에 관한 뉴스도 있어서 가져와봤는데요</a:t>
            </a:r>
            <a:r>
              <a:rPr lang="en-US" altLang="ko-KR"/>
              <a:t>, </a:t>
            </a:r>
          </a:p>
          <a:p>
            <a:r>
              <a:rPr lang="en-US" altLang="ko-KR"/>
              <a:t>5</a:t>
            </a:r>
            <a:r>
              <a:rPr lang="ko-KR" altLang="en-US"/>
              <a:t>년간 </a:t>
            </a:r>
            <a:r>
              <a:rPr lang="en-US" altLang="ko-KR"/>
              <a:t>50% </a:t>
            </a:r>
            <a:r>
              <a:rPr lang="ko-KR" altLang="en-US"/>
              <a:t>성장이 아니라</a:t>
            </a:r>
            <a:r>
              <a:rPr lang="en-US" altLang="ko-KR"/>
              <a:t>, </a:t>
            </a:r>
            <a:r>
              <a:rPr lang="ko-KR" altLang="en-US"/>
              <a:t>연 평균</a:t>
            </a:r>
            <a:r>
              <a:rPr lang="en-US" altLang="ko-KR"/>
              <a:t>, </a:t>
            </a:r>
          </a:p>
          <a:p>
            <a:r>
              <a:rPr lang="ko-KR" altLang="en-US"/>
              <a:t>다시 말해 매년 </a:t>
            </a:r>
            <a:r>
              <a:rPr lang="en-US" altLang="ko-KR"/>
              <a:t>50%</a:t>
            </a:r>
            <a:r>
              <a:rPr lang="ko-KR" altLang="en-US"/>
              <a:t>씩 성장할 것이라는 전망입니다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그렇게 </a:t>
            </a:r>
            <a:r>
              <a:rPr lang="en-US" altLang="ko-KR"/>
              <a:t>2028</a:t>
            </a:r>
            <a:r>
              <a:rPr lang="ko-KR" altLang="en-US"/>
              <a:t>년이 되면 시장 규모가 </a:t>
            </a:r>
            <a:endParaRPr lang="en-US" altLang="ko-KR"/>
          </a:p>
          <a:p>
            <a:r>
              <a:rPr lang="ko-KR" altLang="en-US"/>
              <a:t>무려 </a:t>
            </a:r>
            <a:r>
              <a:rPr lang="en-US" altLang="ko-KR"/>
              <a:t>3</a:t>
            </a:r>
            <a:r>
              <a:rPr lang="ko-KR" altLang="en-US"/>
              <a:t>조 </a:t>
            </a:r>
            <a:r>
              <a:rPr lang="en-US" altLang="ko-KR"/>
              <a:t>2</a:t>
            </a:r>
            <a:r>
              <a:rPr lang="ko-KR" altLang="en-US"/>
              <a:t>천억원에 달할 것이라고 해요</a:t>
            </a:r>
            <a:r>
              <a:rPr lang="en-US" altLang="ko-KR"/>
              <a:t>.</a:t>
            </a:r>
          </a:p>
          <a:p>
            <a:r>
              <a:rPr lang="ko-KR" altLang="en-US"/>
              <a:t>어마어마하죠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5400F-CAA3-4BA1-BEDF-CB4648EFD0B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33501" y="3843144"/>
            <a:ext cx="4267200" cy="1300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8800" spc="-249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DTD평고딕"/>
                <a:sym typeface="TDTD평고딕"/>
              </a:rPr>
              <a:t>지피티쳐</a:t>
            </a:r>
            <a:endParaRPr lang="en-US" sz="8800" spc="-249">
              <a:solidFill>
                <a:srgbClr val="6274CF"/>
              </a:solidFill>
              <a:latin typeface="구름 산스 700" pitchFamily="2" charset="-127"/>
              <a:ea typeface="구름 산스 700" pitchFamily="2" charset="-127"/>
              <a:cs typeface="TDTD평고딕"/>
              <a:sym typeface="TDTD평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7309128"/>
            <a:ext cx="4381500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pc="-33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Source Han Sans KR Bold"/>
                <a:sym typeface="Source Han Sans KR Bold"/>
              </a:rPr>
              <a:t>202344073 </a:t>
            </a:r>
            <a:r>
              <a:rPr lang="ko-KR" altLang="en-US" sz="3200" b="1" spc="-33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Source Han Sans KR Bold"/>
                <a:sym typeface="Source Han Sans KR Bold"/>
              </a:rPr>
              <a:t>강찬휘</a:t>
            </a:r>
            <a:endParaRPr lang="en-US" altLang="ko-KR" sz="3200" b="1" spc="-33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  <a:cs typeface="Source Han Sans KR Bold"/>
              <a:sym typeface="Source Han Sans KR 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-33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Source Han Sans KR Bold"/>
                <a:sym typeface="Source Han Sans KR Bold"/>
              </a:rPr>
              <a:t>202344083 </a:t>
            </a:r>
            <a:r>
              <a:rPr lang="ko-KR" altLang="en-US" sz="3200" b="1" spc="-33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Source Han Sans KR Bold"/>
                <a:sym typeface="Source Han Sans KR Bold"/>
              </a:rPr>
              <a:t>남동관</a:t>
            </a:r>
            <a:endParaRPr lang="en-US" altLang="ko-KR" sz="3200" b="1" spc="-33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792798"/>
            <a:ext cx="3924300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5D34B1"/>
                </a:solidFill>
                <a:latin typeface="구름 산스 500" pitchFamily="2" charset="-127"/>
                <a:ea typeface="구름 산스 500" pitchFamily="2" charset="-127"/>
                <a:cs typeface="Cabin"/>
                <a:sym typeface="Cabin"/>
              </a:rPr>
              <a:t>2025.3.19 3</a:t>
            </a:r>
            <a:r>
              <a:rPr lang="ko-KR" altLang="en-US" sz="2600" spc="41">
                <a:solidFill>
                  <a:srgbClr val="5D34B1"/>
                </a:solidFill>
                <a:latin typeface="구름 산스 500" pitchFamily="2" charset="-127"/>
                <a:ea typeface="구름 산스 500" pitchFamily="2" charset="-127"/>
                <a:cs typeface="Cabin"/>
                <a:sym typeface="Cabin"/>
              </a:rPr>
              <a:t>주차 발표</a:t>
            </a:r>
            <a:endParaRPr lang="en-US" sz="2600" spc="41">
              <a:solidFill>
                <a:srgbClr val="5D34B1"/>
              </a:solidFill>
              <a:latin typeface="구름 산스 500" pitchFamily="2" charset="-127"/>
              <a:ea typeface="구름 산스 500" pitchFamily="2" charset="-127"/>
              <a:cs typeface="Cabin"/>
              <a:sym typeface="Cabin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8854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DB776-1733-3430-D86E-BA6FC2D2AF25}"/>
              </a:ext>
            </a:extLst>
          </p:cNvPr>
          <p:cNvSpPr txBox="1"/>
          <p:nvPr/>
        </p:nvSpPr>
        <p:spPr>
          <a:xfrm>
            <a:off x="1333500" y="538228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5D34B1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800">
                <a:solidFill>
                  <a:srgbClr val="5D34B1"/>
                </a:solidFill>
                <a:latin typeface="구름 산스 500" pitchFamily="2" charset="-127"/>
                <a:ea typeface="구름 산스 500" pitchFamily="2" charset="-127"/>
              </a:rPr>
              <a:t>기반 맞춤형 학습 플랫폼</a:t>
            </a:r>
            <a:endParaRPr lang="en-US" altLang="ko-KR" sz="2800">
              <a:solidFill>
                <a:srgbClr val="5D34B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pic>
        <p:nvPicPr>
          <p:cNvPr id="12" name="그림 11" descr="의류, 실내, 텍스트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ADE66F-EBE3-2D60-92B3-BE1AB5148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138690"/>
            <a:ext cx="70104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5E08B-4834-C107-44C9-DECECC07E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12D0420-A56B-92EE-7627-67FE8A95E503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4615D30-F9F3-B6CF-FBBD-91C31FA13157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F84DA36D-AEAB-5871-6D0D-1CCF5023A9A9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경쟁 서비스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0" name="그림 19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2EE828-E01B-9EB5-F679-59751028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11" y="2447151"/>
            <a:ext cx="6172200" cy="3327202"/>
          </a:xfrm>
          <a:prstGeom prst="rect">
            <a:avLst/>
          </a:prstGeom>
          <a:ln>
            <a:solidFill>
              <a:srgbClr val="2E1A66"/>
            </a:solidFill>
          </a:ln>
        </p:spPr>
      </p:pic>
      <p:pic>
        <p:nvPicPr>
          <p:cNvPr id="22" name="그림 2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5820A3-2B97-E479-FF31-FBDFBB36E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0" y="6176248"/>
            <a:ext cx="7542237" cy="351565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D52189-19C0-67DA-0E6C-AE44821C2202}"/>
              </a:ext>
            </a:extLst>
          </p:cNvPr>
          <p:cNvGrpSpPr/>
          <p:nvPr/>
        </p:nvGrpSpPr>
        <p:grpSpPr>
          <a:xfrm>
            <a:off x="13716000" y="4013055"/>
            <a:ext cx="3198128" cy="5678848"/>
            <a:chOff x="14175472" y="266700"/>
            <a:chExt cx="3198128" cy="5678848"/>
          </a:xfrm>
        </p:grpSpPr>
        <p:pic>
          <p:nvPicPr>
            <p:cNvPr id="26" name="그림 25" descr="텍스트, 인간의 얼굴, 친필, 여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490AC0B-7163-A034-4347-CEA0FFCD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5472" y="342900"/>
              <a:ext cx="3198128" cy="5482505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7850D59-F864-55D9-AFAC-E08E089F9440}"/>
                </a:ext>
              </a:extLst>
            </p:cNvPr>
            <p:cNvSpPr/>
            <p:nvPr/>
          </p:nvSpPr>
          <p:spPr>
            <a:xfrm>
              <a:off x="14175472" y="266700"/>
              <a:ext cx="3198128" cy="5678848"/>
            </a:xfrm>
            <a:prstGeom prst="rect">
              <a:avLst/>
            </a:prstGeom>
            <a:noFill/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896769-760F-15B5-11DC-39E28A2A9ACE}"/>
              </a:ext>
            </a:extLst>
          </p:cNvPr>
          <p:cNvGrpSpPr/>
          <p:nvPr/>
        </p:nvGrpSpPr>
        <p:grpSpPr>
          <a:xfrm>
            <a:off x="9067800" y="6152653"/>
            <a:ext cx="4201111" cy="3562847"/>
            <a:chOff x="12002636" y="6152653"/>
            <a:chExt cx="4201111" cy="356284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1820B7E-94A5-A478-6D19-8BFB93AA6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02636" y="6152653"/>
              <a:ext cx="4201111" cy="35628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250F07-3B0A-892B-C85E-1B28944A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44400" y="6438900"/>
              <a:ext cx="943107" cy="36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823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4349C-3495-6AA7-5386-3EC5E3697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AF2B7D7D-826A-FA60-CD8A-97D3BBEE5AD9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55DD027-121A-73EE-BD1A-C4D302E0D2F3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9E12AA71-4510-AC13-F94D-2A220C7CA427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결론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DE0EC67-CA8D-AA54-86C7-C42618B66975}"/>
              </a:ext>
            </a:extLst>
          </p:cNvPr>
          <p:cNvSpPr txBox="1"/>
          <p:nvPr/>
        </p:nvSpPr>
        <p:spPr>
          <a:xfrm>
            <a:off x="1219200" y="4152900"/>
            <a:ext cx="14935200" cy="4755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대한민국 교육 시장은 탄탄한 사교육 및 교재 시장 규모를 바탕으로 지속적인 성장을 이어가고 있음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b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</a:b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기반 교육 시장 또한 글로벌 트렌드에 맞춰 급속도로 성장하고 있으며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AI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를 활용한 맞춤형 학습 솔루션에 대한 수요도 증가하는 추세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기존의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AI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 기반 교육 서비스들은 주로 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학생과 문제를 맞춤형으로 매칭하는 방식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이고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결국 문제는 사람이 출제함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b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</a:b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결국 높은 인건비로 인해 문제 단가가 상승하고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이는 곧 이용료 부담으로 이어질 수밖에 없음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 </a:t>
            </a:r>
            <a:b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</a:b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반면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지피티쳐는 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문제 자체를 </a:t>
            </a:r>
            <a:r>
              <a:rPr lang="en-US" altLang="ko-KR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AI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를 통해 생성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함으로써 비용을 획기적으로 절감할 수 있음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endParaRPr lang="en-US" altLang="ko-KR" sz="20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지피티쳐는 교육 시장의 핵심 인프라가 되어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EduTech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의 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새로운 게임 체인저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로 자리 잡을 것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62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B6FE-4E75-1908-A0C9-C22987D4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FE386F6E-460E-833E-7DC3-B4464F07FB7A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FEFA397-AA5B-8E76-4097-E858138336A3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CBC2A06-DF28-CF57-2B91-795D05CDC7CF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교육 산업의 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TSMC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가 되어보자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!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977BD3-C631-4087-4EE5-00762515925E}"/>
              </a:ext>
            </a:extLst>
          </p:cNvPr>
          <p:cNvGrpSpPr/>
          <p:nvPr/>
        </p:nvGrpSpPr>
        <p:grpSpPr>
          <a:xfrm>
            <a:off x="1661059" y="4076268"/>
            <a:ext cx="14935200" cy="5257800"/>
            <a:chOff x="1661059" y="4076268"/>
            <a:chExt cx="14935200" cy="52578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8718385-3FB1-CBB0-8243-57837BDDBBF9}"/>
                </a:ext>
              </a:extLst>
            </p:cNvPr>
            <p:cNvSpPr/>
            <p:nvPr/>
          </p:nvSpPr>
          <p:spPr>
            <a:xfrm>
              <a:off x="1661059" y="4076268"/>
              <a:ext cx="14935200" cy="5257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삼성전자 - 나무위키">
              <a:extLst>
                <a:ext uri="{FF2B5EF4-FFF2-40B4-BE49-F238E27FC236}">
                  <a16:creationId xmlns:a16="http://schemas.microsoft.com/office/drawing/2014/main" id="{D8CDF88B-6C7F-6F7A-92BC-B54CFC882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535" y="5769452"/>
              <a:ext cx="5218265" cy="188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퀄컴 로고">
              <a:extLst>
                <a:ext uri="{FF2B5EF4-FFF2-40B4-BE49-F238E27FC236}">
                  <a16:creationId xmlns:a16="http://schemas.microsoft.com/office/drawing/2014/main" id="{C2C6173E-FE6B-462B-EF79-7941409C5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6896" y="4229100"/>
              <a:ext cx="3849304" cy="1271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K하이닉스 - 위키백과, 우리 모두의 백과사전">
              <a:extLst>
                <a:ext uri="{FF2B5EF4-FFF2-40B4-BE49-F238E27FC236}">
                  <a16:creationId xmlns:a16="http://schemas.microsoft.com/office/drawing/2014/main" id="{B55B0BAA-9F5D-2E89-2806-8D8F21946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3504" y="5737752"/>
              <a:ext cx="2596088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SMC, 5나노 3세대 'N4P' 공개…5나노 기반 확대로 삼성과 경쟁 | 서울경제">
              <a:extLst>
                <a:ext uri="{FF2B5EF4-FFF2-40B4-BE49-F238E27FC236}">
                  <a16:creationId xmlns:a16="http://schemas.microsoft.com/office/drawing/2014/main" id="{B99328F1-D13C-B9CC-0C33-394919D8D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5151" y="7346932"/>
              <a:ext cx="3392795" cy="1906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B2000A2-A084-4388-C0F2-F3EC121D5EAD}"/>
                </a:ext>
              </a:extLst>
            </p:cNvPr>
            <p:cNvGrpSpPr/>
            <p:nvPr/>
          </p:nvGrpSpPr>
          <p:grpSpPr>
            <a:xfrm>
              <a:off x="8049225" y="4596679"/>
              <a:ext cx="2158867" cy="4216977"/>
              <a:chOff x="8229600" y="4451890"/>
              <a:chExt cx="2158867" cy="4216977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55E5A5-31B6-834A-76F8-586E8830CBC7}"/>
                  </a:ext>
                </a:extLst>
              </p:cNvPr>
              <p:cNvSpPr/>
              <p:nvPr/>
            </p:nvSpPr>
            <p:spPr>
              <a:xfrm>
                <a:off x="8229600" y="7931979"/>
                <a:ext cx="2153452" cy="736888"/>
              </a:xfrm>
              <a:prstGeom prst="rect">
                <a:avLst/>
              </a:prstGeom>
              <a:solidFill>
                <a:srgbClr val="2E1A66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E9E9B60-FAD0-A093-3ACF-65663FD31349}"/>
                  </a:ext>
                </a:extLst>
              </p:cNvPr>
              <p:cNvSpPr/>
              <p:nvPr/>
            </p:nvSpPr>
            <p:spPr>
              <a:xfrm>
                <a:off x="8235015" y="6204910"/>
                <a:ext cx="2153452" cy="736888"/>
              </a:xfrm>
              <a:prstGeom prst="rect">
                <a:avLst/>
              </a:prstGeom>
              <a:solidFill>
                <a:srgbClr val="2E1A66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38EE6BE-AEFD-019D-0C77-036B80277BAF}"/>
                  </a:ext>
                </a:extLst>
              </p:cNvPr>
              <p:cNvSpPr/>
              <p:nvPr/>
            </p:nvSpPr>
            <p:spPr>
              <a:xfrm>
                <a:off x="8229600" y="4451890"/>
                <a:ext cx="2153452" cy="736888"/>
              </a:xfrm>
              <a:prstGeom prst="rect">
                <a:avLst/>
              </a:prstGeom>
              <a:solidFill>
                <a:srgbClr val="2E1A66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6CBCD7-AE4F-7E68-E41D-C1D3371E0455}"/>
                  </a:ext>
                </a:extLst>
              </p:cNvPr>
              <p:cNvSpPr txBox="1"/>
              <p:nvPr/>
            </p:nvSpPr>
            <p:spPr>
              <a:xfrm>
                <a:off x="8364855" y="4497168"/>
                <a:ext cx="1882941" cy="646331"/>
              </a:xfrm>
              <a:prstGeom prst="rect">
                <a:avLst/>
              </a:prstGeom>
              <a:noFill/>
              <a:ln>
                <a:solidFill>
                  <a:srgbClr val="2E1A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AP </a:t>
                </a:r>
                <a:r>
                  <a:rPr lang="ko-KR" altLang="en-US" sz="3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설계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1081D-E13D-BCA1-E4E3-B8DDF1CD431D}"/>
                  </a:ext>
                </a:extLst>
              </p:cNvPr>
              <p:cNvSpPr txBox="1"/>
              <p:nvPr/>
            </p:nvSpPr>
            <p:spPr>
              <a:xfrm>
                <a:off x="8584030" y="6249770"/>
                <a:ext cx="1444592" cy="646331"/>
              </a:xfrm>
              <a:prstGeom prst="rect">
                <a:avLst/>
              </a:prstGeom>
              <a:noFill/>
              <a:ln>
                <a:solidFill>
                  <a:srgbClr val="2E1A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HBM</a:t>
                </a:r>
                <a:endParaRPr lang="ko-KR" altLang="en-US" sz="3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1B30D2-DF41-4637-50DD-B116E0252CAF}"/>
                  </a:ext>
                </a:extLst>
              </p:cNvPr>
              <p:cNvSpPr txBox="1"/>
              <p:nvPr/>
            </p:nvSpPr>
            <p:spPr>
              <a:xfrm>
                <a:off x="8259378" y="7977258"/>
                <a:ext cx="2093896" cy="646331"/>
              </a:xfrm>
              <a:prstGeom prst="rect">
                <a:avLst/>
              </a:prstGeom>
              <a:noFill/>
              <a:ln>
                <a:solidFill>
                  <a:srgbClr val="2E1A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파운드리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0910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F1DC-5B05-F99A-E11A-A71F3B16B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7CB3472-5408-181D-BAF2-A17C267588EA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937AAA6-2CE0-3511-EB06-5EFD3508AF6C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4D2A5A2-435E-6296-81A2-8D63C3DFFA51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교육 산업의 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TSMC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가 되어보자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!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76FB097B-56F8-CFFB-F93D-540607FA57E0}"/>
              </a:ext>
            </a:extLst>
          </p:cNvPr>
          <p:cNvSpPr txBox="1"/>
          <p:nvPr/>
        </p:nvSpPr>
        <p:spPr>
          <a:xfrm>
            <a:off x="1219200" y="4152900"/>
            <a:ext cx="14935200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무분별한 사업 확장은 지양하고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기반 문제 생성과 분석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에 역량 집중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기존 교육 시장의 경쟁자가 아닌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필수적인 파트너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가 되는 것이 목표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시장을 선점하고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교육 업계의 필수 인프라 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역할 수행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27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B5E72-E1EE-1DBA-AA05-473D1BF8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5C1053E-97E8-DCDF-37F2-E1E46D3F751B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676EDE1-F08D-9058-EA28-6220B5FDEC3B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SWOT </a:t>
            </a: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C4C782-52C3-90D9-946D-152782634B6D}"/>
              </a:ext>
            </a:extLst>
          </p:cNvPr>
          <p:cNvGrpSpPr/>
          <p:nvPr/>
        </p:nvGrpSpPr>
        <p:grpSpPr>
          <a:xfrm>
            <a:off x="1944000" y="3399300"/>
            <a:ext cx="14400000" cy="5401800"/>
            <a:chOff x="1944000" y="3475500"/>
            <a:chExt cx="14400000" cy="54018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BFAC568-B990-FB5E-1E69-2F9CE0A70286}"/>
                </a:ext>
              </a:extLst>
            </p:cNvPr>
            <p:cNvGrpSpPr/>
            <p:nvPr/>
          </p:nvGrpSpPr>
          <p:grpSpPr>
            <a:xfrm>
              <a:off x="1944000" y="3475500"/>
              <a:ext cx="14400000" cy="5401800"/>
              <a:chOff x="1944000" y="3771000"/>
              <a:chExt cx="14400000" cy="54018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1550551-C6B9-22D1-36D2-230675759160}"/>
                  </a:ext>
                </a:extLst>
              </p:cNvPr>
              <p:cNvSpPr/>
              <p:nvPr/>
            </p:nvSpPr>
            <p:spPr>
              <a:xfrm>
                <a:off x="1944000" y="3771900"/>
                <a:ext cx="3600000" cy="54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62CA2EF-77F2-9BA7-A345-D18AC7FC36D7}"/>
                  </a:ext>
                </a:extLst>
              </p:cNvPr>
              <p:cNvSpPr/>
              <p:nvPr/>
            </p:nvSpPr>
            <p:spPr>
              <a:xfrm>
                <a:off x="5544000" y="3771900"/>
                <a:ext cx="3600000" cy="5400000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55F344A2-CD98-8F79-D747-BB4A6124E119}"/>
                  </a:ext>
                </a:extLst>
              </p:cNvPr>
              <p:cNvSpPr/>
              <p:nvPr/>
            </p:nvSpPr>
            <p:spPr>
              <a:xfrm>
                <a:off x="9144000" y="3772800"/>
                <a:ext cx="3600000" cy="540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8C9F2D8-505E-6211-9A57-19A7CF0CFA0B}"/>
                  </a:ext>
                </a:extLst>
              </p:cNvPr>
              <p:cNvSpPr/>
              <p:nvPr/>
            </p:nvSpPr>
            <p:spPr>
              <a:xfrm>
                <a:off x="12744000" y="3772800"/>
                <a:ext cx="3600000" cy="5400000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642A378-90B9-D4EC-F011-90D8D659B856}"/>
                  </a:ext>
                </a:extLst>
              </p:cNvPr>
              <p:cNvSpPr/>
              <p:nvPr/>
            </p:nvSpPr>
            <p:spPr>
              <a:xfrm>
                <a:off x="1944000" y="3771900"/>
                <a:ext cx="3600000" cy="900000"/>
              </a:xfrm>
              <a:prstGeom prst="rect">
                <a:avLst/>
              </a:prstGeom>
              <a:solidFill>
                <a:srgbClr val="D920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20CC69C-4091-2DB0-B63E-AA7EAA3FABCF}"/>
                  </a:ext>
                </a:extLst>
              </p:cNvPr>
              <p:cNvSpPr/>
              <p:nvPr/>
            </p:nvSpPr>
            <p:spPr>
              <a:xfrm>
                <a:off x="5544000" y="3771000"/>
                <a:ext cx="3600000" cy="900000"/>
              </a:xfrm>
              <a:prstGeom prst="rect">
                <a:avLst/>
              </a:prstGeom>
              <a:solidFill>
                <a:srgbClr val="FF923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3BF510A-391C-33CB-6DD1-4B15AE6257A8}"/>
                  </a:ext>
                </a:extLst>
              </p:cNvPr>
              <p:cNvSpPr/>
              <p:nvPr/>
            </p:nvSpPr>
            <p:spPr>
              <a:xfrm>
                <a:off x="9144000" y="3772800"/>
                <a:ext cx="3600000" cy="900000"/>
              </a:xfrm>
              <a:prstGeom prst="rect">
                <a:avLst/>
              </a:prstGeom>
              <a:solidFill>
                <a:srgbClr val="34D0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155E35F-7C62-91A9-FAD8-247561B76442}"/>
                  </a:ext>
                </a:extLst>
              </p:cNvPr>
              <p:cNvSpPr/>
              <p:nvPr/>
            </p:nvSpPr>
            <p:spPr>
              <a:xfrm>
                <a:off x="12744000" y="3772800"/>
                <a:ext cx="3600000" cy="900000"/>
              </a:xfrm>
              <a:prstGeom prst="rect">
                <a:avLst/>
              </a:prstGeom>
              <a:solidFill>
                <a:srgbClr val="8063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0842D51D-4793-E1E9-5DB7-BB73C58B1BDE}"/>
                  </a:ext>
                </a:extLst>
              </p:cNvPr>
              <p:cNvSpPr/>
              <p:nvPr/>
            </p:nvSpPr>
            <p:spPr>
              <a:xfrm>
                <a:off x="2437200" y="3947159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>
                    <a:solidFill>
                      <a:srgbClr val="D92026"/>
                    </a:solidFill>
                    <a:latin typeface="구름 산스 700" pitchFamily="2" charset="-127"/>
                    <a:ea typeface="구름 산스 700" pitchFamily="2" charset="-127"/>
                  </a:rPr>
                  <a:t>S</a:t>
                </a:r>
                <a:endParaRPr lang="ko-KR" altLang="en-US" sz="2200">
                  <a:solidFill>
                    <a:srgbClr val="D92026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5F1414BE-8F1E-9E8A-B05F-36838E2BA781}"/>
                  </a:ext>
                </a:extLst>
              </p:cNvPr>
              <p:cNvSpPr/>
              <p:nvPr/>
            </p:nvSpPr>
            <p:spPr>
              <a:xfrm>
                <a:off x="6037200" y="39456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>
                    <a:solidFill>
                      <a:srgbClr val="FF9235"/>
                    </a:solidFill>
                    <a:latin typeface="구름 산스 700" pitchFamily="2" charset="-127"/>
                    <a:ea typeface="구름 산스 700" pitchFamily="2" charset="-127"/>
                  </a:rPr>
                  <a:t>W</a:t>
                </a:r>
                <a:endParaRPr lang="ko-KR" altLang="en-US" sz="2200">
                  <a:solidFill>
                    <a:srgbClr val="FF9235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E8053DF5-B910-03BC-1C1F-196BE30039D8}"/>
                  </a:ext>
                </a:extLst>
              </p:cNvPr>
              <p:cNvSpPr/>
              <p:nvPr/>
            </p:nvSpPr>
            <p:spPr>
              <a:xfrm>
                <a:off x="13237200" y="39456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>
                    <a:solidFill>
                      <a:srgbClr val="8063A6"/>
                    </a:solidFill>
                    <a:latin typeface="구름 산스 700" pitchFamily="2" charset="-127"/>
                    <a:ea typeface="구름 산스 700" pitchFamily="2" charset="-127"/>
                  </a:rPr>
                  <a:t>T</a:t>
                </a:r>
                <a:endParaRPr lang="ko-KR" altLang="en-US" sz="2200">
                  <a:solidFill>
                    <a:srgbClr val="8063A6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B39853E9-E61A-82DD-A3AD-FDEC3FB5548F}"/>
                  </a:ext>
                </a:extLst>
              </p:cNvPr>
              <p:cNvSpPr/>
              <p:nvPr/>
            </p:nvSpPr>
            <p:spPr>
              <a:xfrm>
                <a:off x="9637200" y="3945600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200">
                    <a:solidFill>
                      <a:srgbClr val="34D0BA"/>
                    </a:solidFill>
                    <a:latin typeface="구름 산스 700" pitchFamily="2" charset="-127"/>
                    <a:ea typeface="구름 산스 700" pitchFamily="2" charset="-127"/>
                  </a:rPr>
                  <a:t>O</a:t>
                </a:r>
                <a:endParaRPr lang="ko-KR" altLang="en-US" sz="2200">
                  <a:solidFill>
                    <a:srgbClr val="34D0BA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CCD18A-20BC-9550-49C5-48F2F763EDEF}"/>
                  </a:ext>
                </a:extLst>
              </p:cNvPr>
              <p:cNvSpPr txBox="1"/>
              <p:nvPr/>
            </p:nvSpPr>
            <p:spPr>
              <a:xfrm>
                <a:off x="3132300" y="4015545"/>
                <a:ext cx="2209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구름 산스 700" pitchFamily="2" charset="-127"/>
                    <a:ea typeface="구름 산스 700" pitchFamily="2" charset="-127"/>
                  </a:rPr>
                  <a:t>Strengths</a:t>
                </a:r>
                <a:endParaRPr lang="ko-KR" altLang="en-US" sz="2000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F5DED5-5A6D-ADBF-22F1-9E1D78524012}"/>
                  </a:ext>
                </a:extLst>
              </p:cNvPr>
              <p:cNvSpPr txBox="1"/>
              <p:nvPr/>
            </p:nvSpPr>
            <p:spPr>
              <a:xfrm>
                <a:off x="10332000" y="4014000"/>
                <a:ext cx="2209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구름 산스 700" pitchFamily="2" charset="-127"/>
                    <a:ea typeface="구름 산스 700" pitchFamily="2" charset="-127"/>
                  </a:rPr>
                  <a:t>Opportunities</a:t>
                </a:r>
                <a:endParaRPr lang="ko-KR" altLang="en-US" sz="2000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A5942B3-E397-A785-ECAA-CEB1FD038CE8}"/>
                  </a:ext>
                </a:extLst>
              </p:cNvPr>
              <p:cNvSpPr txBox="1"/>
              <p:nvPr/>
            </p:nvSpPr>
            <p:spPr>
              <a:xfrm>
                <a:off x="6732000" y="4014000"/>
                <a:ext cx="2209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구름 산스 700" pitchFamily="2" charset="-127"/>
                    <a:ea typeface="구름 산스 700" pitchFamily="2" charset="-127"/>
                  </a:rPr>
                  <a:t>Weaknesses</a:t>
                </a:r>
                <a:endParaRPr lang="ko-KR" altLang="en-US" sz="2000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85DD1EF-F7D6-09FD-716C-B8835BE89D65}"/>
                  </a:ext>
                </a:extLst>
              </p:cNvPr>
              <p:cNvSpPr txBox="1"/>
              <p:nvPr/>
            </p:nvSpPr>
            <p:spPr>
              <a:xfrm>
                <a:off x="13932000" y="4014000"/>
                <a:ext cx="2209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>
                    <a:solidFill>
                      <a:schemeClr val="bg1"/>
                    </a:solidFill>
                    <a:latin typeface="구름 산스 700" pitchFamily="2" charset="-127"/>
                    <a:ea typeface="구름 산스 700" pitchFamily="2" charset="-127"/>
                  </a:rPr>
                  <a:t>Threats</a:t>
                </a:r>
                <a:endParaRPr lang="ko-KR" altLang="en-US" sz="2000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AFD592-2742-0228-CFE5-271AB56479CE}"/>
                </a:ext>
              </a:extLst>
            </p:cNvPr>
            <p:cNvSpPr txBox="1"/>
            <p:nvPr/>
          </p:nvSpPr>
          <p:spPr>
            <a:xfrm>
              <a:off x="2124000" y="4680000"/>
              <a:ext cx="3240000" cy="317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타사 대비 저렴한 문제 단가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웹 기반의 높은 접근성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맞춤형 학습 분석 및 진단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에 대한 대중의 적응력 증가 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사교육비 절감과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 </a:t>
              </a: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공정한 학습 기회 제공을 통한 사회적 가치 창출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EF2190-E366-2FC7-33E8-394731B4C5C8}"/>
                </a:ext>
              </a:extLst>
            </p:cNvPr>
            <p:cNvSpPr txBox="1"/>
            <p:nvPr/>
          </p:nvSpPr>
          <p:spPr>
            <a:xfrm>
              <a:off x="5724000" y="4680000"/>
              <a:ext cx="3240000" cy="27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문제의 품질 편차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서술형 문제 채점 한계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rgbClr val="404040"/>
                  </a:solidFill>
                  <a:latin typeface="구름 산스 500" pitchFamily="2" charset="-127"/>
                  <a:ea typeface="구름 산스 500" pitchFamily="2" charset="-127"/>
                </a:rPr>
                <a:t>LLM</a:t>
              </a:r>
              <a:r>
                <a:rPr lang="ko-KR" altLang="en-US">
                  <a:solidFill>
                    <a:srgbClr val="404040"/>
                  </a:solidFill>
                  <a:latin typeface="구름 산스 500" pitchFamily="2" charset="-127"/>
                  <a:ea typeface="구름 산스 500" pitchFamily="2" charset="-127"/>
                </a:rPr>
                <a:t>의 수학 문제 출제 한계</a:t>
              </a:r>
              <a:endParaRPr lang="en-US" altLang="ko-KR">
                <a:solidFill>
                  <a:srgbClr val="404040"/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사용자의 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 신뢰도 부족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전문 교육자의 검토 필요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58CCD7-7977-4B8C-4B42-CAAEAA831CFB}"/>
                </a:ext>
              </a:extLst>
            </p:cNvPr>
            <p:cNvSpPr txBox="1"/>
            <p:nvPr/>
          </p:nvSpPr>
          <p:spPr>
            <a:xfrm>
              <a:off x="9324000" y="4680000"/>
              <a:ext cx="3240000" cy="2793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교육 디지털 전환 가속화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사교육 시장의 지속적인 성장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기반 교육 시장 성장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교육기관 및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출판사와 협업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다국어 지원 및 해외 진출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80DDED2-ABAE-8AE8-086D-1A1DF079AF38}"/>
                </a:ext>
              </a:extLst>
            </p:cNvPr>
            <p:cNvSpPr txBox="1"/>
            <p:nvPr/>
          </p:nvSpPr>
          <p:spPr>
            <a:xfrm>
              <a:off x="12924000" y="4680000"/>
              <a:ext cx="3240000" cy="334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규제 강화 가능성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저작권 문제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AI API </a:t>
              </a: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호출 비용 부담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기존 교육 업계의 견제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구름 산스 500" pitchFamily="2" charset="-127"/>
                  <a:ea typeface="구름 산스 500" pitchFamily="2" charset="-127"/>
                </a:rPr>
                <a:t>경쟁 서비스 등장 가능성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05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F25D7-D089-B3E6-C535-63B09E22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521B52BD-DFB1-87EA-F123-46B6AED42D92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B2636A-23FD-8F2E-9E38-B383420D483E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로드맵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38ADF07-16D4-D946-16CD-5E9029DCDEA3}"/>
              </a:ext>
            </a:extLst>
          </p:cNvPr>
          <p:cNvCxnSpPr/>
          <p:nvPr/>
        </p:nvCxnSpPr>
        <p:spPr>
          <a:xfrm>
            <a:off x="0" y="4000500"/>
            <a:ext cx="18288000" cy="0"/>
          </a:xfrm>
          <a:prstGeom prst="line">
            <a:avLst/>
          </a:prstGeom>
          <a:ln w="254000">
            <a:solidFill>
              <a:srgbClr val="B092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E0C4B7-A154-8D16-2962-859AB4E963F2}"/>
              </a:ext>
            </a:extLst>
          </p:cNvPr>
          <p:cNvCxnSpPr>
            <a:cxnSpLocks/>
          </p:cNvCxnSpPr>
          <p:nvPr/>
        </p:nvCxnSpPr>
        <p:spPr>
          <a:xfrm>
            <a:off x="0" y="4000500"/>
            <a:ext cx="4572000" cy="0"/>
          </a:xfrm>
          <a:prstGeom prst="line">
            <a:avLst/>
          </a:prstGeom>
          <a:ln w="254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D6E3562E-34ED-F760-C233-60A1C52EDA9C}"/>
              </a:ext>
            </a:extLst>
          </p:cNvPr>
          <p:cNvSpPr/>
          <p:nvPr/>
        </p:nvSpPr>
        <p:spPr>
          <a:xfrm>
            <a:off x="4419600" y="3820500"/>
            <a:ext cx="360000" cy="360000"/>
          </a:xfrm>
          <a:prstGeom prst="ellipse">
            <a:avLst/>
          </a:prstGeom>
          <a:solidFill>
            <a:srgbClr val="8D5605"/>
          </a:solidFill>
          <a:ln w="76200">
            <a:solidFill>
              <a:srgbClr val="F797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601437-19A8-F2E8-8A9C-D3EE6F7AB85D}"/>
              </a:ext>
            </a:extLst>
          </p:cNvPr>
          <p:cNvSpPr/>
          <p:nvPr/>
        </p:nvSpPr>
        <p:spPr>
          <a:xfrm>
            <a:off x="8964000" y="3820500"/>
            <a:ext cx="360000" cy="360000"/>
          </a:xfrm>
          <a:prstGeom prst="ellipse">
            <a:avLst/>
          </a:prstGeom>
          <a:solidFill>
            <a:srgbClr val="5D34B1"/>
          </a:solidFill>
          <a:ln w="76200">
            <a:solidFill>
              <a:srgbClr val="8854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FDBAB6F-9A79-DA27-CD6A-1E6B774A8AC2}"/>
              </a:ext>
            </a:extLst>
          </p:cNvPr>
          <p:cNvSpPr/>
          <p:nvPr/>
        </p:nvSpPr>
        <p:spPr>
          <a:xfrm>
            <a:off x="13508400" y="3820500"/>
            <a:ext cx="360000" cy="360000"/>
          </a:xfrm>
          <a:prstGeom prst="ellipse">
            <a:avLst/>
          </a:prstGeom>
          <a:solidFill>
            <a:srgbClr val="5D34B1"/>
          </a:solidFill>
          <a:ln w="76200">
            <a:solidFill>
              <a:srgbClr val="8854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DBC2A2-2554-4291-0C9C-159F310CD73A}"/>
              </a:ext>
            </a:extLst>
          </p:cNvPr>
          <p:cNvSpPr txBox="1"/>
          <p:nvPr/>
        </p:nvSpPr>
        <p:spPr>
          <a:xfrm>
            <a:off x="6996600" y="5143500"/>
            <a:ext cx="429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Phase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6AAF43-6ED4-F1E3-E880-8F7AA5BE805C}"/>
              </a:ext>
            </a:extLst>
          </p:cNvPr>
          <p:cNvSpPr txBox="1"/>
          <p:nvPr/>
        </p:nvSpPr>
        <p:spPr>
          <a:xfrm>
            <a:off x="11541000" y="5143500"/>
            <a:ext cx="429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Phase 3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87810-E875-5DE8-0F1E-3D3E22C866C0}"/>
              </a:ext>
            </a:extLst>
          </p:cNvPr>
          <p:cNvGrpSpPr/>
          <p:nvPr/>
        </p:nvGrpSpPr>
        <p:grpSpPr>
          <a:xfrm>
            <a:off x="2452200" y="5143500"/>
            <a:ext cx="4294800" cy="2372391"/>
            <a:chOff x="2452200" y="5143500"/>
            <a:chExt cx="4294800" cy="237239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75335B-54DE-F4CA-B716-9C8D4A721534}"/>
                </a:ext>
              </a:extLst>
            </p:cNvPr>
            <p:cNvSpPr txBox="1"/>
            <p:nvPr/>
          </p:nvSpPr>
          <p:spPr>
            <a:xfrm>
              <a:off x="2452200" y="5143500"/>
              <a:ext cx="429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accent6">
                      <a:lumMod val="75000"/>
                    </a:schemeClr>
                  </a:solidFill>
                  <a:latin typeface="구름 산스 700" pitchFamily="2" charset="-127"/>
                  <a:ea typeface="구름 산스 700" pitchFamily="2" charset="-127"/>
                </a:rPr>
                <a:t>Phase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CA094D-D6A0-5206-B88F-A71EDCE741AB}"/>
                </a:ext>
              </a:extLst>
            </p:cNvPr>
            <p:cNvSpPr txBox="1"/>
            <p:nvPr/>
          </p:nvSpPr>
          <p:spPr>
            <a:xfrm>
              <a:off x="2452200" y="5807731"/>
              <a:ext cx="429480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chemeClr val="accent6"/>
                  </a:solidFill>
                  <a:latin typeface="구름 산스 700" pitchFamily="2" charset="-127"/>
                  <a:ea typeface="구름 산스 700" pitchFamily="2" charset="-127"/>
                </a:rPr>
                <a:t>모의 시험 생성</a:t>
              </a:r>
              <a:endParaRPr lang="en-US" altLang="ko-KR" sz="2400">
                <a:solidFill>
                  <a:schemeClr val="accent6"/>
                </a:solidFill>
                <a:latin typeface="구름 산스 700" pitchFamily="2" charset="-127"/>
                <a:ea typeface="구름 산스 7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chemeClr val="accent6"/>
                  </a:solidFill>
                  <a:latin typeface="구름 산스 700" pitchFamily="2" charset="-127"/>
                  <a:ea typeface="구름 산스 700" pitchFamily="2" charset="-127"/>
                </a:rPr>
                <a:t>문제 풀이 및 해설</a:t>
              </a:r>
              <a:endParaRPr lang="en-US" altLang="ko-KR" sz="2400">
                <a:solidFill>
                  <a:schemeClr val="accent6"/>
                </a:solidFill>
                <a:latin typeface="구름 산스 700" pitchFamily="2" charset="-127"/>
                <a:ea typeface="구름 산스 7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>
                  <a:solidFill>
                    <a:schemeClr val="accent6"/>
                  </a:solidFill>
                  <a:latin typeface="구름 산스 700" pitchFamily="2" charset="-127"/>
                  <a:ea typeface="구름 산스 700" pitchFamily="2" charset="-127"/>
                </a:rPr>
                <a:t>통계 기반 학습 수준 분석</a:t>
              </a:r>
              <a:endParaRPr lang="en-US" altLang="ko-KR" sz="2400">
                <a:solidFill>
                  <a:schemeClr val="accent6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1C595B7-38E0-878C-3EC5-904BDCD20FDE}"/>
              </a:ext>
            </a:extLst>
          </p:cNvPr>
          <p:cNvSpPr txBox="1"/>
          <p:nvPr/>
        </p:nvSpPr>
        <p:spPr>
          <a:xfrm>
            <a:off x="6996600" y="5807731"/>
            <a:ext cx="4294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자체 </a:t>
            </a:r>
            <a:r>
              <a:rPr lang="en-US" altLang="ko-KR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AI </a:t>
            </a: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모델 구현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각종 시험 기출 데이터 확보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초중고 검정 교과서 데이터 확보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F0A0BD-4DB3-C181-B80B-6EC33D30E821}"/>
              </a:ext>
            </a:extLst>
          </p:cNvPr>
          <p:cNvSpPr txBox="1"/>
          <p:nvPr/>
        </p:nvSpPr>
        <p:spPr>
          <a:xfrm>
            <a:off x="11541000" y="5807731"/>
            <a:ext cx="4294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AI </a:t>
            </a: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에이전트 티쳐봇 구현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과목별 선생님 크리에이터 모집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학생 맞춤형 </a:t>
            </a:r>
            <a:r>
              <a:rPr lang="en-US" altLang="ko-KR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AI</a:t>
            </a:r>
            <a:r>
              <a:rPr lang="ko-KR" altLang="en-US" sz="2400">
                <a:solidFill>
                  <a:srgbClr val="AC8BFF"/>
                </a:solidFill>
                <a:latin typeface="구름 산스 700" pitchFamily="2" charset="-127"/>
                <a:ea typeface="구름 산스 700" pitchFamily="2" charset="-127"/>
              </a:rPr>
              <a:t> 학습 솔루션 런칭</a:t>
            </a:r>
            <a:endParaRPr lang="en-US" altLang="ko-KR" sz="2400">
              <a:solidFill>
                <a:srgbClr val="AC8BFF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1C20C-A114-8AF4-1C46-715AA7106C63}"/>
              </a:ext>
            </a:extLst>
          </p:cNvPr>
          <p:cNvSpPr txBox="1"/>
          <p:nvPr/>
        </p:nvSpPr>
        <p:spPr>
          <a:xfrm rot="20195271">
            <a:off x="2525916" y="477504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latin typeface="구름 산스 700" pitchFamily="2" charset="-127"/>
                <a:ea typeface="구름 산스 700" pitchFamily="2" charset="-127"/>
              </a:rPr>
              <a:t>이번 학기 목표</a:t>
            </a:r>
            <a:r>
              <a:rPr lang="en-US" altLang="ko-KR">
                <a:solidFill>
                  <a:srgbClr val="FF0000"/>
                </a:solidFill>
                <a:latin typeface="구름 산스 700" pitchFamily="2" charset="-127"/>
                <a:ea typeface="구름 산스 700" pitchFamily="2" charset="-127"/>
              </a:rPr>
              <a:t>!!</a:t>
            </a:r>
            <a:endParaRPr lang="ko-KR" altLang="en-US">
              <a:solidFill>
                <a:srgbClr val="FF0000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5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0DFCE-78FC-4B25-B1CC-3DB26A450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3F5090D-6243-E287-FE18-924AE100AB93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729272B-B910-2A0C-BEC3-358E9D5C8E01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수익 모델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0D449B-53E3-A74E-B3C3-D75C83E8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425" y="349867"/>
            <a:ext cx="4296375" cy="4991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BB655-BE76-D13C-337F-B3710BA96FA2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GPT-4o mini API 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호출 비용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5F31C17-EA05-8431-F80A-1067EBCE2E6F}"/>
              </a:ext>
            </a:extLst>
          </p:cNvPr>
          <p:cNvSpPr txBox="1"/>
          <p:nvPr/>
        </p:nvSpPr>
        <p:spPr>
          <a:xfrm>
            <a:off x="1219200" y="3956975"/>
            <a:ext cx="14706600" cy="5682325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입력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: 100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만 토큰 당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$0.15, 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한화 약 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218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endParaRPr lang="en-US" altLang="ko-KR" sz="3200" b="1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출력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: 100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만 토큰 당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$0.60, 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한화 약 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871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endParaRPr lang="en-US" altLang="ko-KR" sz="3200" b="1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토큰 </a:t>
            </a:r>
            <a:r>
              <a:rPr lang="en-US" altLang="ko-KR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: AI </a:t>
            </a:r>
            <a:r>
              <a:rPr lang="ko-KR" altLang="en-US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모델이 텍스트를 처리하는 단위로 영어의 경우 단어당 평균 </a:t>
            </a:r>
            <a:r>
              <a:rPr lang="en-US" altLang="ko-KR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1~2</a:t>
            </a:r>
            <a:r>
              <a:rPr lang="ko-KR" altLang="en-US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토큰</a:t>
            </a:r>
            <a:r>
              <a:rPr lang="en-US" altLang="ko-KR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한글은 글자당 </a:t>
            </a:r>
            <a:r>
              <a:rPr lang="en-US" altLang="ko-KR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토큰으로 계산됨</a:t>
            </a:r>
            <a:r>
              <a:rPr lang="en-US" altLang="ko-KR" sz="20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endParaRPr lang="en-US" altLang="ko-KR" sz="28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A4 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용지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장의 공백을 제외한 글자 수는 대략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1,500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자이므로 업로드 시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PDF 1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장당 최대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1,500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 내외의 토큰이 처리되며 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약 </a:t>
            </a:r>
            <a:r>
              <a:rPr lang="en-US" altLang="ko-KR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0.33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의 비용이 발생하게 됨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10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개의 객관식 문제를 요청할 경우 약 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1,000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개의 토큰이 처리되며 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약 </a:t>
            </a:r>
            <a:r>
              <a:rPr lang="en-US" altLang="ko-KR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0.87</a:t>
            </a:r>
            <a:r>
              <a:rPr lang="ko-KR" altLang="en-US" sz="24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r>
              <a:rPr lang="ko-KR" altLang="en-US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의 비용이 발생하게됨</a:t>
            </a:r>
            <a:r>
              <a:rPr lang="en-US" altLang="ko-KR" sz="24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endParaRPr lang="en-US" altLang="ko-KR" sz="24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학생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명이 시험기간에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100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장 분량의 업로드와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1,000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개의 객관식 문제를 푼다면 </a:t>
            </a:r>
            <a:r>
              <a:rPr lang="ko-KR" altLang="en-US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최대 </a:t>
            </a:r>
            <a:r>
              <a:rPr lang="en-US" altLang="ko-KR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120</a:t>
            </a:r>
            <a:r>
              <a:rPr lang="ko-KR" altLang="en-US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의 비용이 발생함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학생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명이 시험기간에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200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장 분량의 업로드와 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3,000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개의 객관식 문제를 푼다면 </a:t>
            </a:r>
            <a:r>
              <a:rPr lang="ko-KR" altLang="en-US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최대 </a:t>
            </a:r>
            <a:r>
              <a:rPr lang="en-US" altLang="ko-KR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327</a:t>
            </a:r>
            <a:r>
              <a:rPr lang="ko-KR" altLang="en-US" sz="2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원</a:t>
            </a:r>
            <a:r>
              <a:rPr lang="ko-KR" altLang="en-US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의 비용이 발생함</a:t>
            </a:r>
            <a:r>
              <a:rPr lang="en-US" altLang="ko-KR" sz="2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45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AD2CF-0A60-2741-1512-1BAB4E930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3E24F2E2-CE7A-1292-0A03-792E7AAF393A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CB3048B-E304-8447-7114-72104E102CDB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수익 모델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4810B-638A-B6B2-13FF-1AF1C62D94BB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 spc="-20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  <a:cs typeface="Source Han Sans KR Medium"/>
                <a:sym typeface="Source Han Sans KR Medium"/>
              </a:rPr>
              <a:t>요금제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A4E729-3D24-1236-E243-F857C8990255}"/>
              </a:ext>
            </a:extLst>
          </p:cNvPr>
          <p:cNvSpPr/>
          <p:nvPr/>
        </p:nvSpPr>
        <p:spPr>
          <a:xfrm>
            <a:off x="1144562" y="3924300"/>
            <a:ext cx="3600000" cy="5400000"/>
          </a:xfrm>
          <a:prstGeom prst="roundRect">
            <a:avLst/>
          </a:prstGeom>
          <a:noFill/>
          <a:ln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33EB1-C553-D8BA-D336-496B00E38BC6}"/>
              </a:ext>
            </a:extLst>
          </p:cNvPr>
          <p:cNvSpPr txBox="1"/>
          <p:nvPr/>
        </p:nvSpPr>
        <p:spPr>
          <a:xfrm>
            <a:off x="1330740" y="5040000"/>
            <a:ext cx="3240000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객관식 문제 생성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채점 및 풀이 제공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간단한 학습 통계 제공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월간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PDF 30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장 업로드 제한</a:t>
            </a:r>
            <a:endParaRPr lang="en-US" altLang="ko-KR">
              <a:solidFill>
                <a:srgbClr val="1F1F1F"/>
              </a:solidFill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월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간 </a:t>
            </a:r>
            <a:r>
              <a:rPr lang="en-US" altLang="ko-KR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300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문제 생성 제한</a:t>
            </a:r>
            <a:endParaRPr lang="en-US" altLang="ko-KR">
              <a:solidFill>
                <a:srgbClr val="1F1F1F"/>
              </a:solidFill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1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회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 </a:t>
            </a:r>
            <a:r>
              <a:rPr lang="en-US" altLang="ko-KR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10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문제 생성 제한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C8D0-9B2A-8918-E22B-E5248CD26D29}"/>
              </a:ext>
            </a:extLst>
          </p:cNvPr>
          <p:cNvSpPr txBox="1"/>
          <p:nvPr/>
        </p:nvSpPr>
        <p:spPr>
          <a:xfrm>
            <a:off x="1504562" y="43200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Free</a:t>
            </a:r>
            <a:endParaRPr lang="ko-KR" altLang="en-US" sz="2400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2B606-0398-6047-FFB5-96A45B2B62B7}"/>
              </a:ext>
            </a:extLst>
          </p:cNvPr>
          <p:cNvSpPr txBox="1"/>
          <p:nvPr/>
        </p:nvSpPr>
        <p:spPr>
          <a:xfrm>
            <a:off x="1504562" y="841563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₩ </a:t>
            </a:r>
            <a:r>
              <a:rPr lang="en-US" altLang="ko-KR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0</a:t>
            </a:r>
            <a:r>
              <a:rPr lang="en-US" altLang="ko-KR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 </a:t>
            </a:r>
            <a:r>
              <a:rPr lang="en-US" altLang="ko-KR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/ </a:t>
            </a:r>
            <a:r>
              <a:rPr lang="en-US" altLang="ko-KR" b="0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month</a:t>
            </a:r>
            <a:endParaRPr lang="ko-KR" altLang="en-US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DDE8B0-B888-8AD3-2D9A-F88EB5B52360}"/>
              </a:ext>
            </a:extLst>
          </p:cNvPr>
          <p:cNvSpPr/>
          <p:nvPr/>
        </p:nvSpPr>
        <p:spPr>
          <a:xfrm>
            <a:off x="13546800" y="3924000"/>
            <a:ext cx="3600000" cy="5400000"/>
          </a:xfrm>
          <a:prstGeom prst="roundRect">
            <a:avLst/>
          </a:prstGeom>
          <a:noFill/>
          <a:ln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10B7C-79A0-4089-831E-A9A3E3849816}"/>
              </a:ext>
            </a:extLst>
          </p:cNvPr>
          <p:cNvSpPr txBox="1"/>
          <p:nvPr/>
        </p:nvSpPr>
        <p:spPr>
          <a:xfrm>
            <a:off x="13732978" y="5039700"/>
            <a:ext cx="3240000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en-US" altLang="ko-KR">
                <a:latin typeface="구름 산스 400" pitchFamily="2" charset="-127"/>
                <a:ea typeface="구름 산스 400" pitchFamily="2" charset="-127"/>
              </a:rPr>
              <a:t>Pro</a:t>
            </a: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의 모든 기능 제공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맞춤형 서비스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 구현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EB4FB-FE2D-7CC0-74C2-18692B67D793}"/>
              </a:ext>
            </a:extLst>
          </p:cNvPr>
          <p:cNvSpPr txBox="1"/>
          <p:nvPr/>
        </p:nvSpPr>
        <p:spPr>
          <a:xfrm>
            <a:off x="13906800" y="43197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Enterprise</a:t>
            </a:r>
            <a:endParaRPr lang="ko-KR" altLang="en-US" sz="2400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9AE78-5FED-106A-A947-0509C5261787}"/>
              </a:ext>
            </a:extLst>
          </p:cNvPr>
          <p:cNvSpPr txBox="1"/>
          <p:nvPr/>
        </p:nvSpPr>
        <p:spPr>
          <a:xfrm>
            <a:off x="13906800" y="841533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rgbClr val="212529"/>
                </a:solidFill>
                <a:latin typeface="구름 산스 700" pitchFamily="2" charset="-127"/>
                <a:ea typeface="구름 산스 700" pitchFamily="2" charset="-127"/>
              </a:rPr>
              <a:t>가격 협의</a:t>
            </a:r>
            <a:endParaRPr lang="ko-KR" altLang="en-US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C61C10-E163-F441-225A-6C3246DC7DC6}"/>
              </a:ext>
            </a:extLst>
          </p:cNvPr>
          <p:cNvSpPr/>
          <p:nvPr/>
        </p:nvSpPr>
        <p:spPr>
          <a:xfrm>
            <a:off x="5278641" y="3924000"/>
            <a:ext cx="3600000" cy="5400000"/>
          </a:xfrm>
          <a:prstGeom prst="roundRect">
            <a:avLst/>
          </a:prstGeom>
          <a:noFill/>
          <a:ln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B0CD7-BF98-32AD-D10E-26F4D8B5A4E3}"/>
              </a:ext>
            </a:extLst>
          </p:cNvPr>
          <p:cNvSpPr txBox="1"/>
          <p:nvPr/>
        </p:nvSpPr>
        <p:spPr>
          <a:xfrm>
            <a:off x="5464819" y="5039700"/>
            <a:ext cx="3240000" cy="2964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en-US" altLang="ko-KR">
                <a:latin typeface="구름 산스 400" pitchFamily="2" charset="-127"/>
                <a:ea typeface="구름 산스 400" pitchFamily="2" charset="-127"/>
              </a:rPr>
              <a:t>Free</a:t>
            </a: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의 모든 기능 제공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서술형 문제 생성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광고 제거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PDF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업로드 무제한</a:t>
            </a:r>
            <a:endParaRPr lang="en-US" altLang="ko-KR">
              <a:solidFill>
                <a:srgbClr val="1F1F1F"/>
              </a:solidFill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월간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 </a:t>
            </a:r>
            <a:r>
              <a:rPr lang="en-US" altLang="ko-KR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1,000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문제 생성 제한</a:t>
            </a:r>
            <a:endParaRPr lang="en-US" altLang="ko-KR">
              <a:solidFill>
                <a:srgbClr val="1F1F1F"/>
              </a:solidFill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1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회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 </a:t>
            </a:r>
            <a:r>
              <a:rPr lang="en-US" altLang="ko-KR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20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문제 생성 제한</a:t>
            </a:r>
            <a:endParaRPr lang="en-US" altLang="ko-KR">
              <a:solidFill>
                <a:srgbClr val="1F1F1F"/>
              </a:solidFill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난이도 및 유형별 문제 생성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8486E-E55B-B831-9763-E41DE8BBFFE5}"/>
              </a:ext>
            </a:extLst>
          </p:cNvPr>
          <p:cNvSpPr txBox="1"/>
          <p:nvPr/>
        </p:nvSpPr>
        <p:spPr>
          <a:xfrm>
            <a:off x="5638641" y="43197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Plus</a:t>
            </a:r>
            <a:endParaRPr lang="ko-KR" altLang="en-US" sz="2400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9BB0B-91B4-61E4-FBDD-B311A2D893D9}"/>
              </a:ext>
            </a:extLst>
          </p:cNvPr>
          <p:cNvSpPr txBox="1"/>
          <p:nvPr/>
        </p:nvSpPr>
        <p:spPr>
          <a:xfrm>
            <a:off x="5638641" y="841533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₩ </a:t>
            </a:r>
            <a:r>
              <a:rPr lang="en-US" altLang="ko-KR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4,990 </a:t>
            </a:r>
            <a:r>
              <a:rPr lang="en-US" altLang="ko-KR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/ </a:t>
            </a:r>
            <a:r>
              <a:rPr lang="en-US" altLang="ko-KR" b="0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month</a:t>
            </a:r>
            <a:endParaRPr lang="ko-KR" altLang="en-US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D782AF8-3C23-9791-8E6F-B8824681041F}"/>
              </a:ext>
            </a:extLst>
          </p:cNvPr>
          <p:cNvSpPr/>
          <p:nvPr/>
        </p:nvSpPr>
        <p:spPr>
          <a:xfrm>
            <a:off x="9412720" y="3924000"/>
            <a:ext cx="3600000" cy="5400000"/>
          </a:xfrm>
          <a:prstGeom prst="roundRect">
            <a:avLst/>
          </a:prstGeom>
          <a:noFill/>
          <a:ln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30842E-539E-FF29-2476-74946219A4B9}"/>
              </a:ext>
            </a:extLst>
          </p:cNvPr>
          <p:cNvSpPr txBox="1"/>
          <p:nvPr/>
        </p:nvSpPr>
        <p:spPr>
          <a:xfrm>
            <a:off x="9598898" y="5039700"/>
            <a:ext cx="3240000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Plus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의 모든 기능 제공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프리미엄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티쳐봇 무료 이용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출판사별 문제 생성 모델 제공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맞춤형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AI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학습 진단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제공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시험 커스터마이징 지원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문제 생성 </a:t>
            </a:r>
            <a:r>
              <a:rPr lang="ko-KR" altLang="en-US">
                <a:solidFill>
                  <a:srgbClr val="1F1F1F"/>
                </a:solidFill>
                <a:latin typeface="구름 산스 400" pitchFamily="2" charset="-127"/>
                <a:ea typeface="구름 산스 400" pitchFamily="2" charset="-127"/>
              </a:rPr>
              <a:t>무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제한 </a:t>
            </a:r>
            <a:endParaRPr lang="en-US" altLang="ko-KR" i="0">
              <a:solidFill>
                <a:srgbClr val="1F1F1F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✓  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최대 </a:t>
            </a:r>
            <a:r>
              <a:rPr lang="en-US" altLang="ko-KR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5</a:t>
            </a:r>
            <a:r>
              <a:rPr lang="ko-KR" altLang="en-US" i="0">
                <a:solidFill>
                  <a:srgbClr val="1F1F1F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인 계정 공유</a:t>
            </a:r>
            <a:endParaRPr lang="en-US" altLang="ko-KR">
              <a:latin typeface="구름 산스 400" pitchFamily="2" charset="-127"/>
              <a:ea typeface="구름 산스 4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F2959C-478C-0A25-9CB8-C8F6479C078B}"/>
              </a:ext>
            </a:extLst>
          </p:cNvPr>
          <p:cNvSpPr txBox="1"/>
          <p:nvPr/>
        </p:nvSpPr>
        <p:spPr>
          <a:xfrm>
            <a:off x="9772720" y="4319700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Pro</a:t>
            </a:r>
            <a:endParaRPr lang="ko-KR" altLang="en-US" sz="2400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25E16A-76F7-AC4D-A2C6-99DC214E6EC5}"/>
              </a:ext>
            </a:extLst>
          </p:cNvPr>
          <p:cNvSpPr txBox="1"/>
          <p:nvPr/>
        </p:nvSpPr>
        <p:spPr>
          <a:xfrm>
            <a:off x="9772720" y="8415335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₩ </a:t>
            </a:r>
            <a:r>
              <a:rPr lang="en-US" altLang="ko-KR" sz="2400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19,990</a:t>
            </a:r>
            <a:r>
              <a:rPr lang="en-US" altLang="ko-KR" i="0">
                <a:solidFill>
                  <a:srgbClr val="212529"/>
                </a:solidFill>
                <a:effectLst/>
                <a:latin typeface="구름 산스 700" pitchFamily="2" charset="-127"/>
                <a:ea typeface="구름 산스 700" pitchFamily="2" charset="-127"/>
              </a:rPr>
              <a:t> </a:t>
            </a:r>
            <a:r>
              <a:rPr lang="en-US" altLang="ko-KR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/ </a:t>
            </a:r>
            <a:r>
              <a:rPr lang="en-US" altLang="ko-KR" b="0" i="0">
                <a:solidFill>
                  <a:srgbClr val="212529"/>
                </a:solidFill>
                <a:effectLst/>
                <a:latin typeface="구름 산스 500" pitchFamily="2" charset="-127"/>
                <a:ea typeface="구름 산스 500" pitchFamily="2" charset="-127"/>
              </a:rPr>
              <a:t>month</a:t>
            </a:r>
            <a:endParaRPr lang="ko-KR" altLang="en-US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17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3BCD-04C5-2EDB-7B22-9C061D43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74987D9-BBFA-0132-38E4-6890736BDBF9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770EDAA-9FE2-4C31-501F-CF8FAC7050CA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수익 모델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0FA48-BE10-7EED-540D-0E80AD9E10EF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 spc="-20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  <a:cs typeface="Source Han Sans KR Medium"/>
                <a:sym typeface="Source Han Sans KR Medium"/>
              </a:rPr>
              <a:t>구글 애드센스 광고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F936E3A-2971-02C7-9B8C-831B291BB612}"/>
              </a:ext>
            </a:extLst>
          </p:cNvPr>
          <p:cNvGrpSpPr/>
          <p:nvPr/>
        </p:nvGrpSpPr>
        <p:grpSpPr>
          <a:xfrm>
            <a:off x="800100" y="5219700"/>
            <a:ext cx="16687800" cy="4112262"/>
            <a:chOff x="800100" y="4000500"/>
            <a:chExt cx="16687800" cy="4112262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E77BFCE6-B87D-2FDB-CF3D-F52FDC95E6E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66373" y="4000500"/>
              <a:ext cx="8221527" cy="4112262"/>
              <a:chOff x="3384000" y="4000500"/>
              <a:chExt cx="11520000" cy="57600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E854B50-BF33-0C56-B1FA-D2C21D94DD27}"/>
                  </a:ext>
                </a:extLst>
              </p:cNvPr>
              <p:cNvGrpSpPr/>
              <p:nvPr/>
            </p:nvGrpSpPr>
            <p:grpSpPr>
              <a:xfrm>
                <a:off x="3384000" y="4000500"/>
                <a:ext cx="11520000" cy="5760000"/>
                <a:chOff x="3384000" y="3467100"/>
                <a:chExt cx="11520000" cy="5760000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3A234A1-DF5D-6621-0B00-A0D825C86737}"/>
                    </a:ext>
                  </a:extLst>
                </p:cNvPr>
                <p:cNvSpPr/>
                <p:nvPr/>
              </p:nvSpPr>
              <p:spPr>
                <a:xfrm>
                  <a:off x="3384000" y="3467100"/>
                  <a:ext cx="11520000" cy="576000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rgbClr val="2E1A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63830830-58E2-E422-7A3F-A0E17E891AC3}"/>
                    </a:ext>
                  </a:extLst>
                </p:cNvPr>
                <p:cNvSpPr/>
                <p:nvPr/>
              </p:nvSpPr>
              <p:spPr>
                <a:xfrm>
                  <a:off x="3384000" y="3467100"/>
                  <a:ext cx="11520000" cy="9144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B9EA39F-DBC6-38D2-0615-6CB52A6658AC}"/>
                    </a:ext>
                  </a:extLst>
                </p:cNvPr>
                <p:cNvSpPr txBox="1"/>
                <p:nvPr/>
              </p:nvSpPr>
              <p:spPr>
                <a:xfrm>
                  <a:off x="3581400" y="3570278"/>
                  <a:ext cx="2331001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800">
                      <a:solidFill>
                        <a:srgbClr val="2E1A66"/>
                      </a:solidFill>
                      <a:latin typeface="구름 산스 500" pitchFamily="2" charset="-127"/>
                      <a:ea typeface="구름 산스 500" pitchFamily="2" charset="-127"/>
                    </a:rPr>
                    <a:t>지피티쳐</a:t>
                  </a:r>
                </a:p>
              </p:txBody>
            </p:sp>
            <p:pic>
              <p:nvPicPr>
                <p:cNvPr id="35" name="그림 34" descr="텍스트, 스크린샷, 그래픽, 폰트이(가) 표시된 사진&#10;&#10;AI가 생성한 콘텐츠는 부정확할 수 있습니다.">
                  <a:extLst>
                    <a:ext uri="{FF2B5EF4-FFF2-40B4-BE49-F238E27FC236}">
                      <a16:creationId xmlns:a16="http://schemas.microsoft.com/office/drawing/2014/main" id="{CA2A3CCF-77ED-924D-7992-7750B8FF4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10500" y="5947050"/>
                  <a:ext cx="1714500" cy="1714500"/>
                </a:xfrm>
                <a:prstGeom prst="rect">
                  <a:avLst/>
                </a:prstGeom>
              </p:spPr>
            </p:pic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A519A633-C356-82D0-375E-38B2C67362D9}"/>
                    </a:ext>
                  </a:extLst>
                </p:cNvPr>
                <p:cNvGrpSpPr/>
                <p:nvPr/>
              </p:nvGrpSpPr>
              <p:grpSpPr>
                <a:xfrm>
                  <a:off x="9525000" y="6381887"/>
                  <a:ext cx="1371600" cy="978518"/>
                  <a:chOff x="9258300" y="1257300"/>
                  <a:chExt cx="1371600" cy="978518"/>
                </a:xfrm>
              </p:grpSpPr>
              <p:sp>
                <p:nvSpPr>
                  <p:cNvPr id="37" name="직사각형 36">
                    <a:extLst>
                      <a:ext uri="{FF2B5EF4-FFF2-40B4-BE49-F238E27FC236}">
                        <a16:creationId xmlns:a16="http://schemas.microsoft.com/office/drawing/2014/main" id="{26218CDE-75F1-6404-3D03-1E164751C258}"/>
                      </a:ext>
                    </a:extLst>
                  </p:cNvPr>
                  <p:cNvSpPr/>
                  <p:nvPr/>
                </p:nvSpPr>
                <p:spPr>
                  <a:xfrm>
                    <a:off x="9448800" y="1397618"/>
                    <a:ext cx="990600" cy="838200"/>
                  </a:xfrm>
                  <a:prstGeom prst="rect">
                    <a:avLst/>
                  </a:prstGeom>
                  <a:noFill/>
                  <a:ln w="1270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직사각형 37">
                    <a:extLst>
                      <a:ext uri="{FF2B5EF4-FFF2-40B4-BE49-F238E27FC236}">
                        <a16:creationId xmlns:a16="http://schemas.microsoft.com/office/drawing/2014/main" id="{08250C95-2FDE-A824-593F-3F69E52034BA}"/>
                      </a:ext>
                    </a:extLst>
                  </p:cNvPr>
                  <p:cNvSpPr/>
                  <p:nvPr/>
                </p:nvSpPr>
                <p:spPr>
                  <a:xfrm>
                    <a:off x="9258300" y="1257300"/>
                    <a:ext cx="1371600" cy="685800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9" name="직선 연결선 38">
                    <a:extLst>
                      <a:ext uri="{FF2B5EF4-FFF2-40B4-BE49-F238E27FC236}">
                        <a16:creationId xmlns:a16="http://schemas.microsoft.com/office/drawing/2014/main" id="{13BFFBF6-8C04-7640-4831-F7B0A226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44100" y="1257300"/>
                    <a:ext cx="0" cy="762000"/>
                  </a:xfrm>
                  <a:prstGeom prst="line">
                    <a:avLst/>
                  </a:prstGeom>
                  <a:ln w="127000">
                    <a:solidFill>
                      <a:srgbClr val="FF2217"/>
                    </a:solidFill>
                    <a:headEnd type="none" w="lg" len="med"/>
                    <a:tailEnd type="arrow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4EDF6F31-1E16-0108-6558-018A9E0A4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122" y="5290103"/>
                <a:ext cx="6677755" cy="4129504"/>
              </a:xfrm>
              <a:prstGeom prst="rect">
                <a:avLst/>
              </a:prstGeom>
            </p:spPr>
          </p:pic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A8658F-6D66-AE70-111F-AD9F5829DF87}"/>
                </a:ext>
              </a:extLst>
            </p:cNvPr>
            <p:cNvSpPr/>
            <p:nvPr/>
          </p:nvSpPr>
          <p:spPr>
            <a:xfrm>
              <a:off x="800100" y="4000500"/>
              <a:ext cx="8224524" cy="4112262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98B3E17-758C-45F0-8668-08ED08753D97}"/>
                </a:ext>
              </a:extLst>
            </p:cNvPr>
            <p:cNvSpPr/>
            <p:nvPr/>
          </p:nvSpPr>
          <p:spPr>
            <a:xfrm>
              <a:off x="800100" y="4000500"/>
              <a:ext cx="8224524" cy="6528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E2A62E7-8298-4076-E86F-200EA217E73C}"/>
                </a:ext>
              </a:extLst>
            </p:cNvPr>
            <p:cNvSpPr txBox="1"/>
            <p:nvPr/>
          </p:nvSpPr>
          <p:spPr>
            <a:xfrm>
              <a:off x="941031" y="4074162"/>
              <a:ext cx="1664181" cy="49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지피티쳐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BEAC459-7597-4A87-7A96-C9E37D90A511}"/>
                </a:ext>
              </a:extLst>
            </p:cNvPr>
            <p:cNvSpPr/>
            <p:nvPr/>
          </p:nvSpPr>
          <p:spPr>
            <a:xfrm>
              <a:off x="7817355" y="4168135"/>
              <a:ext cx="1066340" cy="317549"/>
            </a:xfrm>
            <a:prstGeom prst="roundRect">
              <a:avLst/>
            </a:prstGeom>
            <a:solidFill>
              <a:srgbClr val="5D34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rPr>
                <a:t>회원가입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8ABC76-4C4E-FD74-33CA-63694A2F363A}"/>
                </a:ext>
              </a:extLst>
            </p:cNvPr>
            <p:cNvSpPr txBox="1"/>
            <p:nvPr/>
          </p:nvSpPr>
          <p:spPr>
            <a:xfrm>
              <a:off x="6820566" y="4206057"/>
              <a:ext cx="979232" cy="241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구름 산스 500" pitchFamily="2" charset="-127"/>
                  <a:ea typeface="구름 산스 500" pitchFamily="2" charset="-127"/>
                </a:rPr>
                <a:t>로그인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B2E333D-DC35-7F6C-24FA-9B84F46EBECA}"/>
                </a:ext>
              </a:extLst>
            </p:cNvPr>
            <p:cNvGrpSpPr/>
            <p:nvPr/>
          </p:nvGrpSpPr>
          <p:grpSpPr>
            <a:xfrm>
              <a:off x="3960331" y="5519660"/>
              <a:ext cx="2203272" cy="1224040"/>
              <a:chOff x="3960331" y="5771022"/>
              <a:chExt cx="2203272" cy="1224040"/>
            </a:xfrm>
          </p:grpSpPr>
          <p:pic>
            <p:nvPicPr>
              <p:cNvPr id="53" name="그림 52" descr="텍스트, 스크린샷, 그래픽, 폰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2105B76-87EB-8BDD-6488-97E951CFD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0331" y="5771022"/>
                <a:ext cx="1224040" cy="1224040"/>
              </a:xfrm>
              <a:prstGeom prst="rect">
                <a:avLst/>
              </a:prstGeom>
            </p:spPr>
          </p:pic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972B1EA7-4A88-E05D-4E23-3A1946319AF8}"/>
                  </a:ext>
                </a:extLst>
              </p:cNvPr>
              <p:cNvGrpSpPr/>
              <p:nvPr/>
            </p:nvGrpSpPr>
            <p:grpSpPr>
              <a:xfrm>
                <a:off x="5184371" y="6081467"/>
                <a:ext cx="979232" cy="698598"/>
                <a:chOff x="9258300" y="1257300"/>
                <a:chExt cx="1371600" cy="978518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298CC3C7-C125-169C-32AA-EC28483AB553}"/>
                    </a:ext>
                  </a:extLst>
                </p:cNvPr>
                <p:cNvSpPr/>
                <p:nvPr/>
              </p:nvSpPr>
              <p:spPr>
                <a:xfrm>
                  <a:off x="9448800" y="1397618"/>
                  <a:ext cx="990600" cy="838200"/>
                </a:xfrm>
                <a:prstGeom prst="rect">
                  <a:avLst/>
                </a:prstGeom>
                <a:noFill/>
                <a:ln w="1270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BFA4633D-0513-F360-159A-E1BDF40CFEAD}"/>
                    </a:ext>
                  </a:extLst>
                </p:cNvPr>
                <p:cNvSpPr/>
                <p:nvPr/>
              </p:nvSpPr>
              <p:spPr>
                <a:xfrm>
                  <a:off x="9258300" y="1257300"/>
                  <a:ext cx="1371600" cy="6858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F504920F-D89F-82E9-CDF1-D70CE27C0D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44100" y="1257300"/>
                  <a:ext cx="0" cy="762000"/>
                </a:xfrm>
                <a:prstGeom prst="line">
                  <a:avLst/>
                </a:prstGeom>
                <a:ln w="127000">
                  <a:solidFill>
                    <a:srgbClr val="FF2217"/>
                  </a:solidFill>
                  <a:headEnd type="none" w="lg" len="med"/>
                  <a:tailEnd type="arrow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12B0A4A-8F6D-D286-3747-A309A4921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175" y="6913419"/>
              <a:ext cx="8202449" cy="1180680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87CCD01-8CDD-EF68-2F1E-3B8F0830415D}"/>
                </a:ext>
              </a:extLst>
            </p:cNvPr>
            <p:cNvGrpSpPr/>
            <p:nvPr/>
          </p:nvGrpSpPr>
          <p:grpSpPr>
            <a:xfrm>
              <a:off x="15247722" y="4168136"/>
              <a:ext cx="2063129" cy="317548"/>
              <a:chOff x="14370005" y="2670858"/>
              <a:chExt cx="2167351" cy="333590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652D4283-638B-78DA-CC74-25CDB2B19C07}"/>
                  </a:ext>
                </a:extLst>
              </p:cNvPr>
              <p:cNvSpPr/>
              <p:nvPr/>
            </p:nvSpPr>
            <p:spPr>
              <a:xfrm>
                <a:off x="15417148" y="2670858"/>
                <a:ext cx="1120208" cy="333590"/>
              </a:xfrm>
              <a:prstGeom prst="roundRect">
                <a:avLst/>
              </a:prstGeom>
              <a:solidFill>
                <a:srgbClr val="5D34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회원가입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30BE58-FC49-48FF-B34D-2A08747003B1}"/>
                  </a:ext>
                </a:extLst>
              </p:cNvPr>
              <p:cNvSpPr txBox="1"/>
              <p:nvPr/>
            </p:nvSpPr>
            <p:spPr>
              <a:xfrm>
                <a:off x="14370005" y="2710695"/>
                <a:ext cx="10287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latin typeface="구름 산스 500" pitchFamily="2" charset="-127"/>
                    <a:ea typeface="구름 산스 500" pitchFamily="2" charset="-127"/>
                  </a:rPr>
                  <a:t>로그인</a:t>
                </a: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2D65CE3-BB6D-22B2-A6CA-0FE0E87D3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400" y="1306830"/>
            <a:ext cx="6311349" cy="3433895"/>
          </a:xfrm>
          <a:prstGeom prst="rect">
            <a:avLst/>
          </a:prstGeom>
          <a:ln>
            <a:solidFill>
              <a:srgbClr val="2E1A66"/>
            </a:solidFill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0A70818-7C56-739B-1D55-B1EACAF4166E}"/>
              </a:ext>
            </a:extLst>
          </p:cNvPr>
          <p:cNvSpPr txBox="1"/>
          <p:nvPr/>
        </p:nvSpPr>
        <p:spPr>
          <a:xfrm>
            <a:off x="1219200" y="3956975"/>
            <a:ext cx="14706600" cy="5924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구글 애드센스는 조회수 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당 약 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30</a:t>
            </a: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원의 수익이 발생함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76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1E8A-EDC3-C4A7-BE93-14529A96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242D7AE-EB59-372A-E1E7-44354DAAAC0C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FB217BA-567B-6D02-8970-96656181A573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수익 모델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8F02D-A0C5-F54F-7408-DE6265802F98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 spc="-20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  <a:cs typeface="Source Han Sans KR Medium"/>
                <a:sym typeface="Source Han Sans KR Medium"/>
              </a:rPr>
              <a:t>목표 활성 사용자 수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B06F9EB-6BA9-3BFD-85A2-F0EACA256412}"/>
              </a:ext>
            </a:extLst>
          </p:cNvPr>
          <p:cNvSpPr txBox="1"/>
          <p:nvPr/>
        </p:nvSpPr>
        <p:spPr>
          <a:xfrm>
            <a:off x="1144562" y="4007789"/>
            <a:ext cx="10134600" cy="5141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개발 비용 및 투자금 회수 기간을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2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년으로 설정하였음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이에 따라 런칭 후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2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년간의 목표 활성 사용자 수를 설정하였음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endParaRPr lang="en-US" altLang="ko-KR" sz="10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통상적인 구독형 유료 서비스의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DAU/MAU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비율은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10~40%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임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이에 따라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분기와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3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분기는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DAU/MAU 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비율을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20%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로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, </a:t>
            </a:r>
          </a:p>
          <a:p>
            <a:pPr>
              <a:lnSpc>
                <a:spcPts val="4471"/>
              </a:lnSpc>
            </a:pP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2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분기와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4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분기는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DAU/MAU 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비율을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30%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로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설정함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endParaRPr lang="en-US" altLang="ko-KR" sz="24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통상적인 구독형 유료 서비스의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PU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비율은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5~15%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임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이에 따라 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목표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PU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는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MAU 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대비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10%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로 설정함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F23BF0-FB97-BC82-0297-52780DA0FA4C}"/>
              </a:ext>
            </a:extLst>
          </p:cNvPr>
          <p:cNvGrpSpPr/>
          <p:nvPr/>
        </p:nvGrpSpPr>
        <p:grpSpPr>
          <a:xfrm>
            <a:off x="9829800" y="3162300"/>
            <a:ext cx="7772400" cy="6218371"/>
            <a:chOff x="9448800" y="2678530"/>
            <a:chExt cx="8305800" cy="6301131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CA82A35D-DFFD-DBB9-5543-00E3C10038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2647612"/>
                </p:ext>
              </p:extLst>
            </p:nvPr>
          </p:nvGraphicFramePr>
          <p:xfrm>
            <a:off x="9448800" y="2678530"/>
            <a:ext cx="8305800" cy="4929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16BDD2-5EA2-DDA6-269C-CC8DCA6C7B74}"/>
                </a:ext>
              </a:extLst>
            </p:cNvPr>
            <p:cNvSpPr txBox="1"/>
            <p:nvPr/>
          </p:nvSpPr>
          <p:spPr>
            <a:xfrm>
              <a:off x="9448800" y="7658100"/>
              <a:ext cx="8305800" cy="132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MAU (Monthly Active Users) : </a:t>
              </a:r>
              <a:r>
                <a:rPr lang="ko-KR" altLang="en-US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월별 활성 사용자 수</a:t>
              </a:r>
              <a:endPara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DAU (Daily Active Users) : </a:t>
              </a:r>
              <a:r>
                <a:rPr lang="ko-KR" altLang="en-US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일별 활성 사용자 수</a:t>
              </a:r>
              <a:endPara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PU (Paying Users) : </a:t>
              </a:r>
              <a:r>
                <a:rPr lang="ko-KR" altLang="en-US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유료 사용자 수</a:t>
              </a:r>
              <a:endPara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37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  <a:solidFill>
            <a:srgbClr val="8854F7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구름 산스 700" pitchFamily="2" charset="-127"/>
                <a:ea typeface="구름 산스 700" pitchFamily="2" charset="-127"/>
                <a:cs typeface="Cabin Bold"/>
                <a:sym typeface="Cabin Bold"/>
              </a:rPr>
              <a:t>CONTENTS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A70F972-C8CD-83D7-A895-B055E7F6EE8D}"/>
              </a:ext>
            </a:extLst>
          </p:cNvPr>
          <p:cNvGrpSpPr/>
          <p:nvPr/>
        </p:nvGrpSpPr>
        <p:grpSpPr>
          <a:xfrm>
            <a:off x="1941758" y="7918517"/>
            <a:ext cx="6364836" cy="929882"/>
            <a:chOff x="1941758" y="7900023"/>
            <a:chExt cx="6364836" cy="929882"/>
          </a:xfrm>
        </p:grpSpPr>
        <p:sp>
          <p:nvSpPr>
            <p:cNvPr id="7" name="TextBox 7"/>
            <p:cNvSpPr txBox="1"/>
            <p:nvPr/>
          </p:nvSpPr>
          <p:spPr>
            <a:xfrm>
              <a:off x="1941758" y="8149001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970582" y="7923377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5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903391" y="7900023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수익 모델</a:t>
              </a:r>
              <a:endParaRPr lang="en-US" altLang="ko-KR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F912815-ED15-B85B-C80F-1397D524A7D8}"/>
              </a:ext>
            </a:extLst>
          </p:cNvPr>
          <p:cNvGrpSpPr/>
          <p:nvPr/>
        </p:nvGrpSpPr>
        <p:grpSpPr>
          <a:xfrm>
            <a:off x="9715097" y="3742320"/>
            <a:ext cx="6364836" cy="929882"/>
            <a:chOff x="9716701" y="4766181"/>
            <a:chExt cx="6364836" cy="929882"/>
          </a:xfrm>
        </p:grpSpPr>
        <p:sp>
          <p:nvSpPr>
            <p:cNvPr id="13" name="TextBox 13"/>
            <p:cNvSpPr txBox="1"/>
            <p:nvPr/>
          </p:nvSpPr>
          <p:spPr>
            <a:xfrm>
              <a:off x="9716701" y="5015159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745525" y="4786374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6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0678334" y="4766181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마케팅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C70FDD-8D36-0D45-B5FA-5A9E3133B27A}"/>
              </a:ext>
            </a:extLst>
          </p:cNvPr>
          <p:cNvGrpSpPr/>
          <p:nvPr/>
        </p:nvGrpSpPr>
        <p:grpSpPr>
          <a:xfrm>
            <a:off x="9715097" y="4782068"/>
            <a:ext cx="6364836" cy="929882"/>
            <a:chOff x="9716701" y="5805929"/>
            <a:chExt cx="6364836" cy="929882"/>
          </a:xfrm>
        </p:grpSpPr>
        <p:sp>
          <p:nvSpPr>
            <p:cNvPr id="19" name="TextBox 19"/>
            <p:cNvSpPr txBox="1"/>
            <p:nvPr/>
          </p:nvSpPr>
          <p:spPr>
            <a:xfrm>
              <a:off x="9716701" y="6054907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745525" y="5835647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7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678334" y="5805929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주요 프로세스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3A3FC2-7B23-EA0C-D3D1-D135202300B5}"/>
              </a:ext>
            </a:extLst>
          </p:cNvPr>
          <p:cNvGrpSpPr/>
          <p:nvPr/>
        </p:nvGrpSpPr>
        <p:grpSpPr>
          <a:xfrm>
            <a:off x="9715097" y="5821816"/>
            <a:ext cx="6364836" cy="929881"/>
            <a:chOff x="9716701" y="6845677"/>
            <a:chExt cx="6364836" cy="929881"/>
          </a:xfrm>
        </p:grpSpPr>
        <p:sp>
          <p:nvSpPr>
            <p:cNvPr id="25" name="TextBox 25"/>
            <p:cNvSpPr txBox="1"/>
            <p:nvPr/>
          </p:nvSpPr>
          <p:spPr>
            <a:xfrm>
              <a:off x="9716701" y="7094654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745525" y="6865870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8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678334" y="6845677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개발 환경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21E5C02-18D8-E252-D9AA-EF89B3F7FCB8}"/>
              </a:ext>
            </a:extLst>
          </p:cNvPr>
          <p:cNvGrpSpPr/>
          <p:nvPr/>
        </p:nvGrpSpPr>
        <p:grpSpPr>
          <a:xfrm>
            <a:off x="1941758" y="3724600"/>
            <a:ext cx="6388907" cy="929882"/>
            <a:chOff x="1941758" y="3724600"/>
            <a:chExt cx="6388907" cy="929882"/>
          </a:xfrm>
        </p:grpSpPr>
        <p:sp>
          <p:nvSpPr>
            <p:cNvPr id="4" name="TextBox 4"/>
            <p:cNvSpPr txBox="1"/>
            <p:nvPr/>
          </p:nvSpPr>
          <p:spPr>
            <a:xfrm>
              <a:off x="1941758" y="3973578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970583" y="3747954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927462" y="3724600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프로젝트 </a:t>
              </a:r>
              <a:r>
                <a:rPr 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개요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C05950-9959-618D-87DD-446958A9017F}"/>
              </a:ext>
            </a:extLst>
          </p:cNvPr>
          <p:cNvGrpSpPr/>
          <p:nvPr/>
        </p:nvGrpSpPr>
        <p:grpSpPr>
          <a:xfrm>
            <a:off x="1941758" y="4773080"/>
            <a:ext cx="6388907" cy="929882"/>
            <a:chOff x="1941758" y="4766181"/>
            <a:chExt cx="6388907" cy="929882"/>
          </a:xfrm>
        </p:grpSpPr>
        <p:sp>
          <p:nvSpPr>
            <p:cNvPr id="10" name="TextBox 10"/>
            <p:cNvSpPr txBox="1"/>
            <p:nvPr/>
          </p:nvSpPr>
          <p:spPr>
            <a:xfrm>
              <a:off x="1941758" y="5015159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70583" y="4786374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927462" y="4766181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시장 분석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77D07A-D99C-462E-1CED-F59E67AEEE6A}"/>
              </a:ext>
            </a:extLst>
          </p:cNvPr>
          <p:cNvGrpSpPr/>
          <p:nvPr/>
        </p:nvGrpSpPr>
        <p:grpSpPr>
          <a:xfrm>
            <a:off x="1941758" y="5821560"/>
            <a:ext cx="6388907" cy="929882"/>
            <a:chOff x="1941758" y="5805929"/>
            <a:chExt cx="6388907" cy="929882"/>
          </a:xfrm>
        </p:grpSpPr>
        <p:sp>
          <p:nvSpPr>
            <p:cNvPr id="16" name="TextBox 16"/>
            <p:cNvSpPr txBox="1"/>
            <p:nvPr/>
          </p:nvSpPr>
          <p:spPr>
            <a:xfrm>
              <a:off x="1941758" y="6054907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970583" y="5823651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3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927462" y="5805929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en-US" altLang="ko-KR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SWOT </a:t>
              </a: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분석</a:t>
              </a:r>
              <a:endParaRPr lang="en-US" altLang="ko-KR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CABD3A-16FD-0169-43AC-6E3C50A9EA40}"/>
              </a:ext>
            </a:extLst>
          </p:cNvPr>
          <p:cNvGrpSpPr/>
          <p:nvPr/>
        </p:nvGrpSpPr>
        <p:grpSpPr>
          <a:xfrm>
            <a:off x="1941758" y="6870040"/>
            <a:ext cx="6388907" cy="929881"/>
            <a:chOff x="1941758" y="6845677"/>
            <a:chExt cx="6388907" cy="929881"/>
          </a:xfrm>
        </p:grpSpPr>
        <p:sp>
          <p:nvSpPr>
            <p:cNvPr id="22" name="TextBox 22"/>
            <p:cNvSpPr txBox="1"/>
            <p:nvPr/>
          </p:nvSpPr>
          <p:spPr>
            <a:xfrm>
              <a:off x="1941758" y="7094654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70583" y="6865870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4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927462" y="6845677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로드맵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AAAAA2-6998-0ACD-4571-F7864CF78BCD}"/>
              </a:ext>
            </a:extLst>
          </p:cNvPr>
          <p:cNvGrpSpPr/>
          <p:nvPr/>
        </p:nvGrpSpPr>
        <p:grpSpPr>
          <a:xfrm>
            <a:off x="9715097" y="6863363"/>
            <a:ext cx="6364836" cy="929881"/>
            <a:chOff x="9716701" y="6845677"/>
            <a:chExt cx="6364836" cy="929881"/>
          </a:xfrm>
        </p:grpSpPr>
        <p:sp>
          <p:nvSpPr>
            <p:cNvPr id="9" name="TextBox 25">
              <a:extLst>
                <a:ext uri="{FF2B5EF4-FFF2-40B4-BE49-F238E27FC236}">
                  <a16:creationId xmlns:a16="http://schemas.microsoft.com/office/drawing/2014/main" id="{E07FAB5A-4837-3AE4-04DE-22CFC9C5F584}"/>
                </a:ext>
              </a:extLst>
            </p:cNvPr>
            <p:cNvSpPr txBox="1"/>
            <p:nvPr/>
          </p:nvSpPr>
          <p:spPr>
            <a:xfrm>
              <a:off x="9716701" y="7094654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TextBox 37">
              <a:extLst>
                <a:ext uri="{FF2B5EF4-FFF2-40B4-BE49-F238E27FC236}">
                  <a16:creationId xmlns:a16="http://schemas.microsoft.com/office/drawing/2014/main" id="{C4F93885-F8B8-C32B-ACEB-1D8AAFCCB23A}"/>
                </a:ext>
              </a:extLst>
            </p:cNvPr>
            <p:cNvSpPr txBox="1"/>
            <p:nvPr/>
          </p:nvSpPr>
          <p:spPr>
            <a:xfrm>
              <a:off x="9745525" y="6865870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9</a:t>
              </a:r>
            </a:p>
          </p:txBody>
        </p:sp>
        <p:sp>
          <p:nvSpPr>
            <p:cNvPr id="12" name="TextBox 41">
              <a:extLst>
                <a:ext uri="{FF2B5EF4-FFF2-40B4-BE49-F238E27FC236}">
                  <a16:creationId xmlns:a16="http://schemas.microsoft.com/office/drawing/2014/main" id="{7CDE3049-92D3-E223-BF0C-251F761DEF69}"/>
                </a:ext>
              </a:extLst>
            </p:cNvPr>
            <p:cNvSpPr txBox="1"/>
            <p:nvPr/>
          </p:nvSpPr>
          <p:spPr>
            <a:xfrm>
              <a:off x="10678334" y="6845677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프로젝트 목표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4A075E8-74BD-7ACD-653F-CA24B1C0D700}"/>
              </a:ext>
            </a:extLst>
          </p:cNvPr>
          <p:cNvGrpSpPr/>
          <p:nvPr/>
        </p:nvGrpSpPr>
        <p:grpSpPr>
          <a:xfrm>
            <a:off x="9715097" y="7918518"/>
            <a:ext cx="6364836" cy="929881"/>
            <a:chOff x="9716701" y="6845677"/>
            <a:chExt cx="6364836" cy="929881"/>
          </a:xfrm>
        </p:grpSpPr>
        <p:sp>
          <p:nvSpPr>
            <p:cNvPr id="51" name="TextBox 25">
              <a:extLst>
                <a:ext uri="{FF2B5EF4-FFF2-40B4-BE49-F238E27FC236}">
                  <a16:creationId xmlns:a16="http://schemas.microsoft.com/office/drawing/2014/main" id="{27FF5C60-FA47-D6F0-C698-039D7AD1A523}"/>
                </a:ext>
              </a:extLst>
            </p:cNvPr>
            <p:cNvSpPr txBox="1"/>
            <p:nvPr/>
          </p:nvSpPr>
          <p:spPr>
            <a:xfrm>
              <a:off x="9716701" y="7094654"/>
              <a:ext cx="610465" cy="680904"/>
            </a:xfrm>
            <a:prstGeom prst="rect">
              <a:avLst/>
            </a:prstGeom>
            <a:solidFill>
              <a:srgbClr val="8854F7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TextBox 37">
              <a:extLst>
                <a:ext uri="{FF2B5EF4-FFF2-40B4-BE49-F238E27FC236}">
                  <a16:creationId xmlns:a16="http://schemas.microsoft.com/office/drawing/2014/main" id="{CFA402CB-9159-CAF5-E038-B8CF556351A2}"/>
                </a:ext>
              </a:extLst>
            </p:cNvPr>
            <p:cNvSpPr txBox="1"/>
            <p:nvPr/>
          </p:nvSpPr>
          <p:spPr>
            <a:xfrm>
              <a:off x="9745525" y="6865870"/>
              <a:ext cx="552818" cy="867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52"/>
                </a:lnSpc>
              </a:pPr>
              <a:r>
                <a:rPr lang="en-US" sz="3400" b="1" spc="102">
                  <a:solidFill>
                    <a:schemeClr val="bg1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10</a:t>
              </a: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A8E377F5-99D8-5B86-314B-0F2AFE874A89}"/>
                </a:ext>
              </a:extLst>
            </p:cNvPr>
            <p:cNvSpPr txBox="1"/>
            <p:nvPr/>
          </p:nvSpPr>
          <p:spPr>
            <a:xfrm>
              <a:off x="10678334" y="6845677"/>
              <a:ext cx="5403203" cy="904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ko-KR" altLang="en-US" sz="3500" spc="35">
                  <a:latin typeface="구름 산스 500" pitchFamily="2" charset="-127"/>
                  <a:ea typeface="구름 산스 500" pitchFamily="2" charset="-127"/>
                  <a:cs typeface="Tlab 돋움 레귤러"/>
                  <a:sym typeface="Tlab 돋움 레귤러"/>
                </a:rPr>
                <a:t>개발 일정</a:t>
              </a:r>
              <a:endParaRPr lang="en-US" sz="3500" spc="35">
                <a:latin typeface="구름 산스 500" pitchFamily="2" charset="-127"/>
                <a:ea typeface="구름 산스 500" pitchFamily="2" charset="-127"/>
                <a:cs typeface="Tlab 돋움 레귤러"/>
                <a:sym typeface="Tlab 돋움 레귤러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7DC9-F5BA-7F65-B332-F6E9CEEE8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3977A7BC-001A-E944-B43C-604D8DD8A6B9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22A1746-362E-69BB-2D0C-2A805C319D11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수익 모델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FDE68-1A6D-3EB2-9FD7-19926D16FF4B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 spc="-20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  <a:cs typeface="Source Han Sans KR Medium"/>
                <a:sym typeface="Source Han Sans KR Medium"/>
              </a:rPr>
              <a:t>분기별 예상 매출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FE27AE8-9F39-F182-2378-77F1C3FD2220}"/>
              </a:ext>
            </a:extLst>
          </p:cNvPr>
          <p:cNvSpPr txBox="1"/>
          <p:nvPr/>
        </p:nvSpPr>
        <p:spPr>
          <a:xfrm>
            <a:off x="1144562" y="4007789"/>
            <a:ext cx="10134600" cy="3987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1"/>
              </a:lnSpc>
            </a:pP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Plus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요금제와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Pro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요금제의 비율은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9:1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로 설정하였음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따라서 유료 사용자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인당 분기 매출은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19,470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원으로 책정함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endParaRPr lang="en-US" altLang="ko-KR" sz="24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  <a:p>
            <a:pPr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무료 사용자의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PV(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페이지 조회수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)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는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1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일 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5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회로 설정하였음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endParaRPr lang="en-US" altLang="ko-KR" sz="24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  <a:p>
            <a:pPr>
              <a:lnSpc>
                <a:spcPts val="4471"/>
              </a:lnSpc>
            </a:pP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출시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2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년 후 연매출 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50</a:t>
            </a:r>
            <a:r>
              <a:rPr lang="ko-KR" altLang="en-US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억 달성이 가능할 것으로 예상됨</a:t>
            </a:r>
            <a:r>
              <a:rPr lang="en-US" altLang="ko-KR" sz="2400" b="1" spc="25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>
              <a:lnSpc>
                <a:spcPts val="4471"/>
              </a:lnSpc>
            </a:pPr>
            <a:endParaRPr lang="en-US" altLang="ko-KR" sz="24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84FE4C-0BE7-4DB0-314F-2A2AE530F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225661"/>
              </p:ext>
            </p:extLst>
          </p:nvPr>
        </p:nvGraphicFramePr>
        <p:xfrm>
          <a:off x="9829799" y="3162300"/>
          <a:ext cx="7772400" cy="48651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1D295A-15F6-FDBA-E3D9-53CB66B41099}"/>
              </a:ext>
            </a:extLst>
          </p:cNvPr>
          <p:cNvSpPr txBox="1"/>
          <p:nvPr/>
        </p:nvSpPr>
        <p:spPr>
          <a:xfrm>
            <a:off x="16459199" y="7734300"/>
            <a:ext cx="1143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lang="ko-KR" altLang="en-US" sz="1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단위 </a:t>
            </a:r>
            <a:r>
              <a:rPr lang="en-US" altLang="ko-KR" sz="1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: </a:t>
            </a:r>
            <a:r>
              <a:rPr lang="ko-KR" altLang="en-US" sz="1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만원</a:t>
            </a:r>
            <a:r>
              <a:rPr lang="en-US" altLang="ko-KR" sz="1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)</a:t>
            </a:r>
            <a:endParaRPr lang="ko-KR" altLang="en-US" sz="12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DEC193-C5B1-4863-8AF5-922975202F68}"/>
              </a:ext>
            </a:extLst>
          </p:cNvPr>
          <p:cNvSpPr txBox="1"/>
          <p:nvPr/>
        </p:nvSpPr>
        <p:spPr>
          <a:xfrm>
            <a:off x="9829800" y="8076468"/>
            <a:ext cx="77724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총 매출 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: </a:t>
            </a: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유료 사용자 매출 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+ </a:t>
            </a: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광고 매출</a:t>
            </a:r>
            <a:endParaRPr lang="en-US" altLang="ko-KR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유료 사용자 매출 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: MAU * 0.1(</a:t>
            </a: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유료 사용자 비율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) * 19470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광고 매출 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: DAU * 0.9(</a:t>
            </a: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무료 사용자 비율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) * 5(PV) * 30(</a:t>
            </a:r>
            <a:r>
              <a:rPr lang="ko-KR" altLang="en-US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애드센스 수익</a:t>
            </a:r>
            <a:r>
              <a:rPr lang="en-US" altLang="ko-KR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) * 90</a:t>
            </a:r>
          </a:p>
        </p:txBody>
      </p:sp>
    </p:spTree>
    <p:extLst>
      <p:ext uri="{BB962C8B-B14F-4D97-AF65-F5344CB8AC3E}">
        <p14:creationId xmlns:p14="http://schemas.microsoft.com/office/powerpoint/2010/main" val="116557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E721-8CDD-8B86-26AB-8CFDC0A8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2AAEABB-35CD-E2DD-128D-D573A0B5346E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49830EE-062E-1265-8FFB-3DC40BF89DE9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마케팅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338C0CE-9567-4EE9-F78A-29482AF337F7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에브리타임 커뮤니티 보드 광고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E609C68-FF8C-B98D-0A9F-0A55280FA718}"/>
              </a:ext>
            </a:extLst>
          </p:cNvPr>
          <p:cNvGrpSpPr/>
          <p:nvPr/>
        </p:nvGrpSpPr>
        <p:grpSpPr>
          <a:xfrm>
            <a:off x="3352800" y="4457700"/>
            <a:ext cx="11820909" cy="3276600"/>
            <a:chOff x="3419091" y="4229100"/>
            <a:chExt cx="11820909" cy="32766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56301B7-C944-D1C4-2C5C-5459E89590A5}"/>
                </a:ext>
              </a:extLst>
            </p:cNvPr>
            <p:cNvSpPr/>
            <p:nvPr/>
          </p:nvSpPr>
          <p:spPr>
            <a:xfrm>
              <a:off x="3419091" y="4229100"/>
              <a:ext cx="11820909" cy="3276600"/>
            </a:xfrm>
            <a:prstGeom prst="roundRect">
              <a:avLst>
                <a:gd name="adj" fmla="val 7567"/>
              </a:avLst>
            </a:prstGeom>
            <a:noFill/>
            <a:ln>
              <a:solidFill>
                <a:srgbClr val="8063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526B685-BA9D-C7E4-7B98-F8DEF3A60B65}"/>
                </a:ext>
              </a:extLst>
            </p:cNvPr>
            <p:cNvGrpSpPr/>
            <p:nvPr/>
          </p:nvGrpSpPr>
          <p:grpSpPr>
            <a:xfrm>
              <a:off x="3886200" y="4533900"/>
              <a:ext cx="11058909" cy="2562583"/>
              <a:chOff x="3886200" y="4533900"/>
              <a:chExt cx="11058909" cy="25625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611EAD2-B784-8194-1999-C002612F3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200" y="4533900"/>
                <a:ext cx="2867425" cy="2562583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67AD39F-ADE1-1F77-D330-6B524CBFE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4337" y="4619637"/>
                <a:ext cx="2876951" cy="2476846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A9A9CEC2-02E8-9723-F6B9-6B002E2E9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2000" y="4584850"/>
                <a:ext cx="2753109" cy="24482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684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6C851-CB2B-F20B-C56A-8F248E68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A3BD7072-74CB-8E9B-A48A-A1D3127A339D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E9C5608-437C-0035-7649-479ABF66B08E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마케팅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C4149ED-24D7-42D0-E315-010BCCE421F1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에브리타임 커뮤니티 보드 광고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49C429-F8E8-CBB8-DAE9-051F703C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80" y="4229100"/>
            <a:ext cx="10174120" cy="5144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3D1604-6768-21CD-CA68-127FFC04A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04204"/>
            <a:ext cx="4277322" cy="90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55A8-D7F3-9F3B-C689-0A24C737C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AC171B6F-C74A-2C70-000B-4F0924E0246B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BEB51EA-A3A0-36AB-C7CE-045A91348E6F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마케팅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F4E2F93-28C9-F4DA-D7CF-F0A49DD14ADB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학원 강사 구인구직 사이트 배너 광고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F7E73-8575-57C2-876D-E41C6A04C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68" y="4533900"/>
            <a:ext cx="14422863" cy="3829584"/>
          </a:xfrm>
          <a:prstGeom prst="rect">
            <a:avLst/>
          </a:prstGeom>
          <a:ln w="9525">
            <a:solidFill>
              <a:srgbClr val="2E1A66"/>
            </a:solidFill>
          </a:ln>
        </p:spPr>
      </p:pic>
    </p:spTree>
    <p:extLst>
      <p:ext uri="{BB962C8B-B14F-4D97-AF65-F5344CB8AC3E}">
        <p14:creationId xmlns:p14="http://schemas.microsoft.com/office/powerpoint/2010/main" val="1055044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145E-46DB-8757-D65B-4B5F8AA4C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E141B0A-9836-A0B3-1C5B-3F2CC576DD10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A75093A-6D54-7F46-4B02-083130AFC3C5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마케팅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1B1695D-48D4-1718-EF5E-8CAC202087BB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우수 학습자 장학금 프로모션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7842D257-CE26-03FA-789A-8D41CED385E4}"/>
              </a:ext>
            </a:extLst>
          </p:cNvPr>
          <p:cNvSpPr txBox="1"/>
          <p:nvPr/>
        </p:nvSpPr>
        <p:spPr>
          <a:xfrm>
            <a:off x="1219200" y="4152900"/>
            <a:ext cx="16230600" cy="253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이용 후기 게시판을 통해 사용자들이 서비스 이용 전</a:t>
            </a:r>
            <a:r>
              <a:rPr lang="en-US" altLang="ko-KR" sz="2800" i="0">
                <a:solidFill>
                  <a:srgbClr val="9A70F8"/>
                </a:solidFill>
                <a:effectLst/>
                <a:latin typeface="구름 산스 700" pitchFamily="2" charset="-127"/>
                <a:ea typeface="구름 산스 700" pitchFamily="2" charset="-127"/>
              </a:rPr>
              <a:t>·</a:t>
            </a: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후의 성적과 각자의 효과적인 서비스 이용 방법을 </a:t>
            </a:r>
            <a:endParaRPr lang="en-US" altLang="ko-KR" sz="28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작성할 수 있게 하여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자체 기준에 따라 우수 학습자에 대한 장학금 수시 지급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해당 프로모션을 통해 사용자 피드백 데이터를 수집함과 동시에 </a:t>
            </a:r>
            <a:r>
              <a:rPr lang="ko-KR" altLang="en-US" sz="28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자사 제품의 실효성과 경제성을 입증</a:t>
            </a:r>
            <a:r>
              <a:rPr lang="ko-KR" altLang="en-US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할 수 있음</a:t>
            </a:r>
            <a:r>
              <a:rPr lang="en-US" altLang="ko-KR" sz="28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2429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12B6565-9267-E218-6E6B-28B71FAFAD2F}"/>
              </a:ext>
            </a:extLst>
          </p:cNvPr>
          <p:cNvGrpSpPr/>
          <p:nvPr/>
        </p:nvGrpSpPr>
        <p:grpSpPr>
          <a:xfrm>
            <a:off x="1926000" y="4360968"/>
            <a:ext cx="14436000" cy="2382732"/>
            <a:chOff x="1926000" y="4062335"/>
            <a:chExt cx="14436000" cy="2382732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C73F79F-5213-EF75-DE25-EBE31A568D72}"/>
                </a:ext>
              </a:extLst>
            </p:cNvPr>
            <p:cNvCxnSpPr>
              <a:stCxn id="2" idx="6"/>
              <a:endCxn id="7" idx="2"/>
            </p:cNvCxnSpPr>
            <p:nvPr/>
          </p:nvCxnSpPr>
          <p:spPr>
            <a:xfrm>
              <a:off x="3726000" y="4949100"/>
              <a:ext cx="10828200" cy="0"/>
            </a:xfrm>
            <a:prstGeom prst="line">
              <a:avLst/>
            </a:prstGeom>
            <a:ln w="28575">
              <a:solidFill>
                <a:srgbClr val="B496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362EE27-6CE8-C117-E5D1-AC0474D6D9DF}"/>
                </a:ext>
              </a:extLst>
            </p:cNvPr>
            <p:cNvSpPr/>
            <p:nvPr/>
          </p:nvSpPr>
          <p:spPr>
            <a:xfrm>
              <a:off x="2286000" y="422910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8D55CEC-7A90-B2A1-8724-4E1E318AA190}"/>
                </a:ext>
              </a:extLst>
            </p:cNvPr>
            <p:cNvSpPr/>
            <p:nvPr/>
          </p:nvSpPr>
          <p:spPr>
            <a:xfrm>
              <a:off x="4739640" y="422910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FF98070-8610-AE87-65AC-C6F3DD0A59AC}"/>
                </a:ext>
              </a:extLst>
            </p:cNvPr>
            <p:cNvSpPr/>
            <p:nvPr/>
          </p:nvSpPr>
          <p:spPr>
            <a:xfrm>
              <a:off x="7193280" y="422910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BE1CCAA-D076-3D38-B6D7-990605B1D8B2}"/>
                </a:ext>
              </a:extLst>
            </p:cNvPr>
            <p:cNvSpPr/>
            <p:nvPr/>
          </p:nvSpPr>
          <p:spPr>
            <a:xfrm>
              <a:off x="9646920" y="422910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251E30C-C8D6-82BB-17C9-79AA86A5531F}"/>
                </a:ext>
              </a:extLst>
            </p:cNvPr>
            <p:cNvSpPr/>
            <p:nvPr/>
          </p:nvSpPr>
          <p:spPr>
            <a:xfrm>
              <a:off x="12100560" y="4242335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9A27D8F-1DE1-230C-2B3A-019E5B8C5CF5}"/>
                </a:ext>
              </a:extLst>
            </p:cNvPr>
            <p:cNvSpPr/>
            <p:nvPr/>
          </p:nvSpPr>
          <p:spPr>
            <a:xfrm>
              <a:off x="14554200" y="4229100"/>
              <a:ext cx="1440000" cy="144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B496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상징, 그래픽, 클립아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770BA0B-A8C3-674C-7C85-B06A8470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640" y="4555923"/>
              <a:ext cx="792000" cy="792000"/>
            </a:xfrm>
            <a:prstGeom prst="rect">
              <a:avLst/>
            </a:prstGeom>
          </p:spPr>
        </p:pic>
        <p:pic>
          <p:nvPicPr>
            <p:cNvPr id="17" name="그림 16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EFF7CA4-22CD-6E61-F6C6-1A8905900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000" y="4554815"/>
              <a:ext cx="792000" cy="79200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F86DFBA-5EB2-C5F9-50E1-A5F1888B069B}"/>
                </a:ext>
              </a:extLst>
            </p:cNvPr>
            <p:cNvSpPr/>
            <p:nvPr/>
          </p:nvSpPr>
          <p:spPr>
            <a:xfrm>
              <a:off x="2826000" y="4062335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1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83F5200-07A2-94D6-3E82-708D9E8C09B3}"/>
                </a:ext>
              </a:extLst>
            </p:cNvPr>
            <p:cNvSpPr/>
            <p:nvPr/>
          </p:nvSpPr>
          <p:spPr>
            <a:xfrm>
              <a:off x="5279640" y="4062335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2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C627AB1-B373-E5CD-9ACE-0C1E57BE316C}"/>
                </a:ext>
              </a:extLst>
            </p:cNvPr>
            <p:cNvSpPr/>
            <p:nvPr/>
          </p:nvSpPr>
          <p:spPr>
            <a:xfrm>
              <a:off x="7733280" y="4101083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3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171F610-B943-A57B-AF36-2855BC70C9A1}"/>
                </a:ext>
              </a:extLst>
            </p:cNvPr>
            <p:cNvSpPr/>
            <p:nvPr/>
          </p:nvSpPr>
          <p:spPr>
            <a:xfrm>
              <a:off x="10186920" y="4101083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4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1FBADD7-F5D8-47DF-A276-612A25906202}"/>
                </a:ext>
              </a:extLst>
            </p:cNvPr>
            <p:cNvSpPr/>
            <p:nvPr/>
          </p:nvSpPr>
          <p:spPr>
            <a:xfrm>
              <a:off x="12640560" y="4062335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5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D646FCE-5315-2D69-E400-C3CBB0B91724}"/>
                </a:ext>
              </a:extLst>
            </p:cNvPr>
            <p:cNvSpPr/>
            <p:nvPr/>
          </p:nvSpPr>
          <p:spPr>
            <a:xfrm>
              <a:off x="15094200" y="4062335"/>
              <a:ext cx="360000" cy="360000"/>
            </a:xfrm>
            <a:prstGeom prst="ellipse">
              <a:avLst/>
            </a:prstGeom>
            <a:solidFill>
              <a:srgbClr val="2E1A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구름 산스 700" pitchFamily="2" charset="-127"/>
                  <a:ea typeface="구름 산스 700" pitchFamily="2" charset="-127"/>
                </a:rPr>
                <a:t>6</a:t>
              </a:r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14F126-FA30-EAEB-9F18-5B5E0333D6AB}"/>
                </a:ext>
              </a:extLst>
            </p:cNvPr>
            <p:cNvSpPr txBox="1"/>
            <p:nvPr/>
          </p:nvSpPr>
          <p:spPr>
            <a:xfrm>
              <a:off x="192600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PDF </a:t>
              </a:r>
              <a:r>
                <a:rPr lang="ko-KR" altLang="en-US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업로드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EA01CF-D0B0-EE20-EF5B-FE11F0750B12}"/>
                </a:ext>
              </a:extLst>
            </p:cNvPr>
            <p:cNvSpPr txBox="1"/>
            <p:nvPr/>
          </p:nvSpPr>
          <p:spPr>
            <a:xfrm>
              <a:off x="437964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텍스트 추출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1CA143-AD8E-4CBB-9DCB-BC086FD42B55}"/>
                </a:ext>
              </a:extLst>
            </p:cNvPr>
            <p:cNvSpPr txBox="1"/>
            <p:nvPr/>
          </p:nvSpPr>
          <p:spPr>
            <a:xfrm>
              <a:off x="683328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GPT API</a:t>
              </a:r>
              <a:endParaRPr lang="ko-KR" altLang="en-US" sz="2400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A0046D-D8AB-63D8-EA5E-7A4B88F31373}"/>
                </a:ext>
              </a:extLst>
            </p:cNvPr>
            <p:cNvSpPr txBox="1"/>
            <p:nvPr/>
          </p:nvSpPr>
          <p:spPr>
            <a:xfrm>
              <a:off x="928692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모의 시험 생성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1BF1F4E-19BB-E830-628B-00800D92F0E6}"/>
                </a:ext>
              </a:extLst>
            </p:cNvPr>
            <p:cNvSpPr txBox="1"/>
            <p:nvPr/>
          </p:nvSpPr>
          <p:spPr>
            <a:xfrm>
              <a:off x="1174056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채점 및 해설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E1A3A5-144C-D986-FEA6-AB58E68E704D}"/>
                </a:ext>
              </a:extLst>
            </p:cNvPr>
            <p:cNvSpPr txBox="1"/>
            <p:nvPr/>
          </p:nvSpPr>
          <p:spPr>
            <a:xfrm>
              <a:off x="14202000" y="5983402"/>
              <a:ext cx="216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</a:rPr>
                <a:t>학습 통계</a:t>
              </a:r>
            </a:p>
          </p:txBody>
        </p:sp>
        <p:pic>
          <p:nvPicPr>
            <p:cNvPr id="43" name="그림 42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9D345FF-E937-FE54-5ADD-74882460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280" y="4553100"/>
              <a:ext cx="792000" cy="792000"/>
            </a:xfrm>
            <a:prstGeom prst="rect">
              <a:avLst/>
            </a:prstGeom>
          </p:spPr>
        </p:pic>
        <p:pic>
          <p:nvPicPr>
            <p:cNvPr id="45" name="그림 44" descr="폰트, 상징, 텍스트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F21F3A2-8954-D3A7-7B5A-371919F6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0920" y="4567939"/>
              <a:ext cx="792000" cy="792000"/>
            </a:xfrm>
            <a:prstGeom prst="rect">
              <a:avLst/>
            </a:prstGeom>
          </p:spPr>
        </p:pic>
        <p:pic>
          <p:nvPicPr>
            <p:cNvPr id="47" name="그림 46" descr="폰트, 그래픽, 로고, 상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9ED3F81-0CB9-E7CC-B11B-A63F19ED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9760" y="4553100"/>
              <a:ext cx="1001600" cy="792000"/>
            </a:xfrm>
            <a:prstGeom prst="rect">
              <a:avLst/>
            </a:prstGeom>
          </p:spPr>
        </p:pic>
        <p:pic>
          <p:nvPicPr>
            <p:cNvPr id="49" name="그림 48" descr="상징, 디자인, 폰트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8B13143-5B0F-1644-071F-7A0DE8846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5000" y="4567939"/>
              <a:ext cx="792000" cy="79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2C69D-BF2D-3CB9-A1B4-5B8B9D59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357ED83F-F0A5-7D29-FBA1-D0F935FA96DA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CB3528A-DA57-E6E7-2EFC-2E0D2593E994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C06A6BC-96B1-9920-2F25-85059B8507E3}"/>
              </a:ext>
            </a:extLst>
          </p:cNvPr>
          <p:cNvGrpSpPr/>
          <p:nvPr/>
        </p:nvGrpSpPr>
        <p:grpSpPr>
          <a:xfrm>
            <a:off x="3384000" y="3466800"/>
            <a:ext cx="11520000" cy="5760000"/>
            <a:chOff x="3384000" y="3467100"/>
            <a:chExt cx="11520000" cy="576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B6D717E-93A8-506C-55D9-A3E8DCF24F82}"/>
                </a:ext>
              </a:extLst>
            </p:cNvPr>
            <p:cNvSpPr/>
            <p:nvPr/>
          </p:nvSpPr>
          <p:spPr>
            <a:xfrm>
              <a:off x="3384000" y="3467100"/>
              <a:ext cx="11520000" cy="5760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9B3E-9017-D370-981C-1F4DE8DD5E7E}"/>
                </a:ext>
              </a:extLst>
            </p:cNvPr>
            <p:cNvSpPr/>
            <p:nvPr/>
          </p:nvSpPr>
          <p:spPr>
            <a:xfrm>
              <a:off x="3384000" y="3467100"/>
              <a:ext cx="115200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1B6096-986F-FBE5-20A4-C3EF8750FA85}"/>
                </a:ext>
              </a:extLst>
            </p:cNvPr>
            <p:cNvSpPr txBox="1"/>
            <p:nvPr/>
          </p:nvSpPr>
          <p:spPr>
            <a:xfrm>
              <a:off x="3581400" y="3631912"/>
              <a:ext cx="233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지피티쳐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903B344-DA5A-585E-8071-C3292C0E1343}"/>
                </a:ext>
              </a:extLst>
            </p:cNvPr>
            <p:cNvSpPr/>
            <p:nvPr/>
          </p:nvSpPr>
          <p:spPr>
            <a:xfrm>
              <a:off x="13487400" y="3701905"/>
              <a:ext cx="1219200" cy="444787"/>
            </a:xfrm>
            <a:prstGeom prst="roundRect">
              <a:avLst/>
            </a:prstGeom>
            <a:solidFill>
              <a:srgbClr val="5D34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rPr>
                <a:t>회원가입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0C6166-9C8A-88FA-A913-8829388367AA}"/>
                </a:ext>
              </a:extLst>
            </p:cNvPr>
            <p:cNvSpPr txBox="1"/>
            <p:nvPr/>
          </p:nvSpPr>
          <p:spPr>
            <a:xfrm>
              <a:off x="12039600" y="3755021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구름 산스 500" pitchFamily="2" charset="-127"/>
                  <a:ea typeface="구름 산스 500" pitchFamily="2" charset="-127"/>
                </a:rPr>
                <a:t>로그인</a:t>
              </a:r>
            </a:p>
          </p:txBody>
        </p:sp>
        <p:pic>
          <p:nvPicPr>
            <p:cNvPr id="19" name="그림 18" descr="텍스트, 스크린샷, 그래픽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577748-95E8-91AB-68FD-81F73ECE5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500" y="5947050"/>
              <a:ext cx="1714500" cy="1714500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8589F6A-8471-4D0D-4DE5-E37D67ABB761}"/>
                </a:ext>
              </a:extLst>
            </p:cNvPr>
            <p:cNvGrpSpPr/>
            <p:nvPr/>
          </p:nvGrpSpPr>
          <p:grpSpPr>
            <a:xfrm>
              <a:off x="9525000" y="6381887"/>
              <a:ext cx="1371600" cy="978518"/>
              <a:chOff x="9258300" y="1257300"/>
              <a:chExt cx="1371600" cy="97851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B3EAEF9-A381-9280-027E-9831EC8D67A3}"/>
                  </a:ext>
                </a:extLst>
              </p:cNvPr>
              <p:cNvSpPr/>
              <p:nvPr/>
            </p:nvSpPr>
            <p:spPr>
              <a:xfrm>
                <a:off x="9448800" y="1397618"/>
                <a:ext cx="990600" cy="838200"/>
              </a:xfrm>
              <a:prstGeom prst="rect">
                <a:avLst/>
              </a:prstGeom>
              <a:noFill/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C9358D1-15BC-87F2-3DE9-16A0AF34802D}"/>
                  </a:ext>
                </a:extLst>
              </p:cNvPr>
              <p:cNvSpPr/>
              <p:nvPr/>
            </p:nvSpPr>
            <p:spPr>
              <a:xfrm>
                <a:off x="9258300" y="1257300"/>
                <a:ext cx="1371600" cy="6858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DD77768-D3AE-9011-3ADC-A907727757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4100" y="1257300"/>
                <a:ext cx="0" cy="762000"/>
              </a:xfrm>
              <a:prstGeom prst="line">
                <a:avLst/>
              </a:prstGeom>
              <a:ln w="127000">
                <a:solidFill>
                  <a:srgbClr val="FF2217"/>
                </a:solidFill>
                <a:headEnd type="none" w="lg" len="med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107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E232-CA12-25D0-B15A-2ED67636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39EA5DA0-196A-4F2A-2101-C2D406B13526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857F047-7466-0CCB-B9D0-004ADC032572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0A44F2-1DB6-82AD-2DBB-3FAC84BDCF0F}"/>
              </a:ext>
            </a:extLst>
          </p:cNvPr>
          <p:cNvGrpSpPr/>
          <p:nvPr/>
        </p:nvGrpSpPr>
        <p:grpSpPr>
          <a:xfrm>
            <a:off x="3384000" y="3467100"/>
            <a:ext cx="11520000" cy="5760000"/>
            <a:chOff x="3384000" y="3467100"/>
            <a:chExt cx="11520000" cy="576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1D3DC75-E02A-3144-2624-7B2E82938B43}"/>
                </a:ext>
              </a:extLst>
            </p:cNvPr>
            <p:cNvSpPr/>
            <p:nvPr/>
          </p:nvSpPr>
          <p:spPr>
            <a:xfrm>
              <a:off x="3384000" y="3467100"/>
              <a:ext cx="11520000" cy="5760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394264-8BDD-5987-11AC-847B62943070}"/>
                </a:ext>
              </a:extLst>
            </p:cNvPr>
            <p:cNvSpPr/>
            <p:nvPr/>
          </p:nvSpPr>
          <p:spPr>
            <a:xfrm>
              <a:off x="3384000" y="3467100"/>
              <a:ext cx="115200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7C29A1-2EB2-A70E-221D-5AAE7985737C}"/>
                </a:ext>
              </a:extLst>
            </p:cNvPr>
            <p:cNvSpPr txBox="1"/>
            <p:nvPr/>
          </p:nvSpPr>
          <p:spPr>
            <a:xfrm>
              <a:off x="3581400" y="3631912"/>
              <a:ext cx="233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지피티쳐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C8C517B-5DF1-1FF6-6413-A6D8E5E03C17}"/>
                </a:ext>
              </a:extLst>
            </p:cNvPr>
            <p:cNvSpPr/>
            <p:nvPr/>
          </p:nvSpPr>
          <p:spPr>
            <a:xfrm>
              <a:off x="13487400" y="3701905"/>
              <a:ext cx="1219200" cy="444787"/>
            </a:xfrm>
            <a:prstGeom prst="roundRect">
              <a:avLst/>
            </a:prstGeom>
            <a:solidFill>
              <a:srgbClr val="5D34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rPr>
                <a:t>회원가입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EC666-1157-EF8C-9AFE-B8B6E6F8BC23}"/>
                </a:ext>
              </a:extLst>
            </p:cNvPr>
            <p:cNvSpPr txBox="1"/>
            <p:nvPr/>
          </p:nvSpPr>
          <p:spPr>
            <a:xfrm>
              <a:off x="12039600" y="3755021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구름 산스 500" pitchFamily="2" charset="-127"/>
                  <a:ea typeface="구름 산스 500" pitchFamily="2" charset="-127"/>
                </a:rPr>
                <a:t>로그인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DC25441-C160-7C59-F859-88707086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9388" y="3924298"/>
              <a:ext cx="8688012" cy="5001323"/>
            </a:xfrm>
            <a:prstGeom prst="rect">
              <a:avLst/>
            </a:prstGeom>
            <a:ln>
              <a:solidFill>
                <a:srgbClr val="2E1A6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241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29D2F-450C-455B-F9C7-63AC27148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28ACC65D-40ED-F3D2-8861-E5110893B226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E7C0B3D-7645-988C-35FC-FE71CD954160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793936-F2D8-91E1-90CC-E31F34A29F11}"/>
              </a:ext>
            </a:extLst>
          </p:cNvPr>
          <p:cNvGrpSpPr/>
          <p:nvPr/>
        </p:nvGrpSpPr>
        <p:grpSpPr>
          <a:xfrm>
            <a:off x="3384000" y="3467100"/>
            <a:ext cx="11520000" cy="5760000"/>
            <a:chOff x="3384000" y="3467100"/>
            <a:chExt cx="11520000" cy="576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EE084D4-7410-8DEC-0236-C6C6274273DF}"/>
                </a:ext>
              </a:extLst>
            </p:cNvPr>
            <p:cNvSpPr/>
            <p:nvPr/>
          </p:nvSpPr>
          <p:spPr>
            <a:xfrm>
              <a:off x="3384000" y="3467100"/>
              <a:ext cx="11520000" cy="5760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526A7-32DE-B7E2-46A6-FEAF00C57EEB}"/>
                </a:ext>
              </a:extLst>
            </p:cNvPr>
            <p:cNvSpPr/>
            <p:nvPr/>
          </p:nvSpPr>
          <p:spPr>
            <a:xfrm>
              <a:off x="3384000" y="3467100"/>
              <a:ext cx="115200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470FE2-E1BD-FF82-58EC-ED283964B22A}"/>
                </a:ext>
              </a:extLst>
            </p:cNvPr>
            <p:cNvSpPr txBox="1"/>
            <p:nvPr/>
          </p:nvSpPr>
          <p:spPr>
            <a:xfrm>
              <a:off x="3581400" y="3631912"/>
              <a:ext cx="233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지피티쳐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2CE951C-1B48-95A9-26D1-82A858727CA4}"/>
                </a:ext>
              </a:extLst>
            </p:cNvPr>
            <p:cNvSpPr/>
            <p:nvPr/>
          </p:nvSpPr>
          <p:spPr>
            <a:xfrm>
              <a:off x="13487400" y="3701905"/>
              <a:ext cx="1219200" cy="444787"/>
            </a:xfrm>
            <a:prstGeom prst="roundRect">
              <a:avLst/>
            </a:prstGeom>
            <a:solidFill>
              <a:srgbClr val="5D34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rPr>
                <a:t>회원가입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C06D6C-4112-EF42-56CF-3BF23043DEE5}"/>
                </a:ext>
              </a:extLst>
            </p:cNvPr>
            <p:cNvSpPr txBox="1"/>
            <p:nvPr/>
          </p:nvSpPr>
          <p:spPr>
            <a:xfrm>
              <a:off x="12039600" y="3755021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구름 산스 500" pitchFamily="2" charset="-127"/>
                  <a:ea typeface="구름 산스 500" pitchFamily="2" charset="-127"/>
                </a:rPr>
                <a:t>로그인</a:t>
              </a:r>
            </a:p>
          </p:txBody>
        </p:sp>
        <p:pic>
          <p:nvPicPr>
            <p:cNvPr id="4" name="그림 3" descr="시계, 원, 스크린샷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30F9DFC-3D88-C73B-C633-57F432509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50" y="5257800"/>
              <a:ext cx="2095500" cy="20955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401EA9-4222-2874-D0AD-E2519ED17D47}"/>
                </a:ext>
              </a:extLst>
            </p:cNvPr>
            <p:cNvSpPr txBox="1"/>
            <p:nvPr/>
          </p:nvSpPr>
          <p:spPr>
            <a:xfrm>
              <a:off x="5486400" y="7455195"/>
              <a:ext cx="731520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>
                  <a:latin typeface="구름 산스 500" pitchFamily="2" charset="-127"/>
                  <a:ea typeface="구름 산스 500" pitchFamily="2" charset="-127"/>
                </a:rPr>
                <a:t>모의 시험을 생성중입니다</a:t>
              </a:r>
              <a:r>
                <a:rPr lang="en-US" altLang="ko-KR">
                  <a:latin typeface="구름 산스 500" pitchFamily="2" charset="-127"/>
                  <a:ea typeface="구름 산스 500" pitchFamily="2" charset="-127"/>
                </a:rPr>
                <a:t>…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>
                  <a:latin typeface="구름 산스 500" pitchFamily="2" charset="-127"/>
                  <a:ea typeface="구름 산스 500" pitchFamily="2" charset="-127"/>
                </a:rPr>
                <a:t>잠시만 기다려주세요</a:t>
              </a:r>
              <a:r>
                <a:rPr lang="en-US" altLang="ko-KR">
                  <a:latin typeface="구름 산스 500" pitchFamily="2" charset="-127"/>
                  <a:ea typeface="구름 산스 500" pitchFamily="2" charset="-127"/>
                </a:rPr>
                <a:t>.</a:t>
              </a:r>
              <a:endParaRPr lang="ko-KR" altLang="en-US">
                <a:latin typeface="구름 산스 500" pitchFamily="2" charset="-127"/>
                <a:ea typeface="구름 산스 5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575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5F605-837A-A01B-C6B4-3E8AE675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1E292F9C-0AF6-B071-BF76-9F411FC3BE00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2FB6DCF-886E-27CA-7AEB-02AFB18CD69B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B219F6-FF53-3C31-18AB-BC0FEC2143D0}"/>
              </a:ext>
            </a:extLst>
          </p:cNvPr>
          <p:cNvGrpSpPr/>
          <p:nvPr/>
        </p:nvGrpSpPr>
        <p:grpSpPr>
          <a:xfrm>
            <a:off x="3384000" y="3467100"/>
            <a:ext cx="11520000" cy="5811096"/>
            <a:chOff x="3384000" y="3467100"/>
            <a:chExt cx="11520000" cy="5811096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B365CE0B-4383-537C-3F81-539A51B1CC34}"/>
                </a:ext>
              </a:extLst>
            </p:cNvPr>
            <p:cNvGrpSpPr/>
            <p:nvPr/>
          </p:nvGrpSpPr>
          <p:grpSpPr>
            <a:xfrm>
              <a:off x="3384000" y="3467100"/>
              <a:ext cx="11520000" cy="5760000"/>
              <a:chOff x="3384000" y="3467100"/>
              <a:chExt cx="11520000" cy="5760000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886F269-28F8-1F85-9775-20B7B523D293}"/>
                  </a:ext>
                </a:extLst>
              </p:cNvPr>
              <p:cNvSpPr/>
              <p:nvPr/>
            </p:nvSpPr>
            <p:spPr>
              <a:xfrm>
                <a:off x="3384000" y="3467100"/>
                <a:ext cx="11520000" cy="5760000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9E74BE4-FAAF-F89E-7327-6A388DF53F4A}"/>
                  </a:ext>
                </a:extLst>
              </p:cNvPr>
              <p:cNvSpPr/>
              <p:nvPr/>
            </p:nvSpPr>
            <p:spPr>
              <a:xfrm>
                <a:off x="3384000" y="3467100"/>
                <a:ext cx="11520000" cy="9144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3B6D51-062E-11FA-8DDA-BDE4BED24648}"/>
                  </a:ext>
                </a:extLst>
              </p:cNvPr>
              <p:cNvSpPr txBox="1"/>
              <p:nvPr/>
            </p:nvSpPr>
            <p:spPr>
              <a:xfrm>
                <a:off x="3581400" y="3631912"/>
                <a:ext cx="2331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>
                    <a:solidFill>
                      <a:srgbClr val="2E1A66"/>
                    </a:solidFill>
                    <a:latin typeface="구름 산스 500" pitchFamily="2" charset="-127"/>
                    <a:ea typeface="구름 산스 500" pitchFamily="2" charset="-127"/>
                  </a:rPr>
                  <a:t>지피티쳐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6F5B5B1-E65D-D2E2-D226-9A716FAF973A}"/>
                  </a:ext>
                </a:extLst>
              </p:cNvPr>
              <p:cNvSpPr/>
              <p:nvPr/>
            </p:nvSpPr>
            <p:spPr>
              <a:xfrm>
                <a:off x="13487400" y="3701905"/>
                <a:ext cx="1219200" cy="444787"/>
              </a:xfrm>
              <a:prstGeom prst="roundRect">
                <a:avLst/>
              </a:prstGeom>
              <a:solidFill>
                <a:srgbClr val="5D34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구름 산스 500" pitchFamily="2" charset="-127"/>
                    <a:ea typeface="구름 산스 500" pitchFamily="2" charset="-127"/>
                  </a:rPr>
                  <a:t>회원가입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3AFE34-089C-761F-68AD-178BD7C31F06}"/>
                  </a:ext>
                </a:extLst>
              </p:cNvPr>
              <p:cNvSpPr txBox="1"/>
              <p:nvPr/>
            </p:nvSpPr>
            <p:spPr>
              <a:xfrm>
                <a:off x="12039600" y="3755021"/>
                <a:ext cx="1371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latin typeface="구름 산스 500" pitchFamily="2" charset="-127"/>
                    <a:ea typeface="구름 산스 500" pitchFamily="2" charset="-127"/>
                  </a:rPr>
                  <a:t>로그인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87FE0F2-72ED-6129-71FC-EFA872836EB3}"/>
                  </a:ext>
                </a:extLst>
              </p:cNvPr>
              <p:cNvSpPr/>
              <p:nvPr/>
            </p:nvSpPr>
            <p:spPr>
              <a:xfrm>
                <a:off x="9525000" y="6347100"/>
                <a:ext cx="1371600" cy="6858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34BE88B-4EB8-B44C-3FDD-4D07F294C02E}"/>
                </a:ext>
              </a:extLst>
            </p:cNvPr>
            <p:cNvSpPr/>
            <p:nvPr/>
          </p:nvSpPr>
          <p:spPr>
            <a:xfrm>
              <a:off x="4762500" y="4762500"/>
              <a:ext cx="8763000" cy="44645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9B2ACD-3687-19CF-C0EB-1710F81C5C88}"/>
                </a:ext>
              </a:extLst>
            </p:cNvPr>
            <p:cNvSpPr txBox="1"/>
            <p:nvPr/>
          </p:nvSpPr>
          <p:spPr>
            <a:xfrm>
              <a:off x="5181600" y="5067300"/>
              <a:ext cx="8458200" cy="4210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>
                  <a:solidFill>
                    <a:srgbClr val="333333"/>
                  </a:solidFill>
                  <a:effectLst/>
                  <a:latin typeface="구름 산스 500" pitchFamily="2" charset="-127"/>
                  <a:ea typeface="구름 산스 500" pitchFamily="2" charset="-127"/>
                </a:rPr>
                <a:t>1. UML </a:t>
              </a:r>
              <a:r>
                <a:rPr lang="ko-KR" altLang="en-US" b="0" i="0">
                  <a:solidFill>
                    <a:srgbClr val="333333"/>
                  </a:solidFill>
                  <a:effectLst/>
                  <a:latin typeface="구름 산스 500" pitchFamily="2" charset="-127"/>
                  <a:ea typeface="구름 산스 500" pitchFamily="2" charset="-127"/>
                </a:rPr>
                <a:t>다이어그램 중 순차 다이어그램에 대한 설명으로 틀린 것은</a:t>
              </a:r>
              <a:r>
                <a:rPr lang="en-US" altLang="ko-KR" b="0" i="0">
                  <a:solidFill>
                    <a:srgbClr val="333333"/>
                  </a:solidFill>
                  <a:effectLst/>
                  <a:latin typeface="구름 산스 500" pitchFamily="2" charset="-127"/>
                  <a:ea typeface="구름 산스 500" pitchFamily="2" charset="-127"/>
                </a:rPr>
                <a:t>?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endParaRPr lang="en-US" altLang="ko-KR">
                <a:solidFill>
                  <a:srgbClr val="333333"/>
                </a:solidFill>
                <a:latin typeface="구름 산스 400" pitchFamily="2" charset="-127"/>
                <a:ea typeface="구름 산스 4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>
                  <a:solidFill>
                    <a:srgbClr val="3367D7"/>
                  </a:solidFill>
                  <a:latin typeface="구름 산스 400" pitchFamily="2" charset="-127"/>
                  <a:ea typeface="구름 산스 400" pitchFamily="2" charset="-127"/>
                </a:rPr>
                <a:t>① </a:t>
              </a:r>
              <a:r>
                <a:rPr kumimoji="0" lang="ko-KR" altLang="ko-KR" sz="1800" i="0" u="none" strike="noStrike" cap="none" normalizeH="0" baseline="0">
                  <a:ln>
                    <a:noFill/>
                  </a:ln>
                  <a:solidFill>
                    <a:srgbClr val="3367D7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객체 간의 동적 상호작용을 시간 개념을 중심으로 모델링 하는 것이다.</a:t>
              </a:r>
              <a:endParaRPr kumimoji="0" lang="en-US" altLang="ko-KR" sz="1800" i="0" u="none" strike="noStrike" cap="none" normalizeH="0" baseline="0">
                <a:ln>
                  <a:noFill/>
                </a:ln>
                <a:solidFill>
                  <a:srgbClr val="3367D7"/>
                </a:solidFill>
                <a:effectLst/>
                <a:latin typeface="구름 산스 400" pitchFamily="2" charset="-127"/>
                <a:ea typeface="구름 산스 400" pitchFamily="2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② 주로 시스템의 정적 측면을 모델링하기 위해 사용한다.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③</a:t>
              </a:r>
              <a:r>
                <a:rPr kumimoji="0" lang="en-US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 </a:t>
              </a:r>
              <a:r>
                <a:rPr kumimoji="0" lang="ko-KR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일반적으로 다이어그램의 수직 방향이 시간의 흐름을 나타낸다.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④ 회귀 메시지(Self-Message), 제어블록(Statement block) 등으로 구성된다.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구름 산스 400" pitchFamily="2" charset="-127"/>
                <a:ea typeface="구름 산스 400" pitchFamily="2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en-US" altLang="ko-KR">
                <a:solidFill>
                  <a:srgbClr val="555555"/>
                </a:solidFill>
                <a:latin typeface="구름 산스 400" pitchFamily="2" charset="-127"/>
                <a:ea typeface="구름 산스 4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i="0">
                  <a:effectLst/>
                  <a:latin typeface="구름 산스 500" pitchFamily="2" charset="-127"/>
                  <a:ea typeface="구름 산스 500" pitchFamily="2" charset="-127"/>
                </a:rPr>
                <a:t>2. </a:t>
              </a:r>
              <a:r>
                <a:rPr lang="ko-KR" altLang="en-US" b="0" i="0">
                  <a:effectLst/>
                  <a:latin typeface="구름 산스 500" pitchFamily="2" charset="-127"/>
                  <a:ea typeface="구름 산스 500" pitchFamily="2" charset="-127"/>
                </a:rPr>
                <a:t>유스케이스</a:t>
              </a:r>
              <a:r>
                <a:rPr lang="en-US" altLang="ko-KR" b="0" i="0">
                  <a:effectLst/>
                  <a:latin typeface="구름 산스 500" pitchFamily="2" charset="-127"/>
                  <a:ea typeface="구름 산스 500" pitchFamily="2" charset="-127"/>
                </a:rPr>
                <a:t>(Use Case)</a:t>
              </a:r>
              <a:r>
                <a:rPr lang="ko-KR" altLang="en-US" b="0" i="0">
                  <a:effectLst/>
                  <a:latin typeface="구름 산스 500" pitchFamily="2" charset="-127"/>
                  <a:ea typeface="구름 산스 500" pitchFamily="2" charset="-127"/>
                </a:rPr>
                <a:t>의 구성 요소 간의 관계에 포함되지 않는 것은</a:t>
              </a:r>
              <a:r>
                <a:rPr lang="en-US" altLang="ko-KR" b="0" i="0">
                  <a:effectLst/>
                  <a:latin typeface="구름 산스 500" pitchFamily="2" charset="-127"/>
                  <a:ea typeface="구름 산스 500" pitchFamily="2" charset="-127"/>
                </a:rPr>
                <a:t>?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①</a:t>
              </a:r>
              <a:r>
                <a:rPr kumimoji="0" lang="en-US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 </a:t>
              </a: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연관</a:t>
              </a:r>
              <a:endParaRPr kumimoji="0" lang="en-US" altLang="ko-KR" sz="1800" b="0" i="0" u="none" strike="noStrike" cap="none" normalizeH="0" baseline="0">
                <a:ln>
                  <a:noFill/>
                </a:ln>
                <a:solidFill>
                  <a:srgbClr val="555555"/>
                </a:solidFill>
                <a:effectLst/>
                <a:latin typeface="구름 산스 400" pitchFamily="2" charset="-127"/>
                <a:ea typeface="구름 산스 400" pitchFamily="2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ko-KR" altLang="en-US">
                  <a:solidFill>
                    <a:srgbClr val="555555"/>
                  </a:solidFill>
                  <a:latin typeface="구름 산스 400" pitchFamily="2" charset="-127"/>
                  <a:ea typeface="구름 산스 400" pitchFamily="2" charset="-127"/>
                </a:rPr>
                <a:t>②</a:t>
              </a:r>
              <a:r>
                <a:rPr kumimoji="0" lang="ko-KR" altLang="ko-KR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 </a:t>
              </a:r>
              <a:r>
                <a:rPr kumimoji="0" lang="ko-KR" altLang="en-US" sz="1800" b="0" i="0" u="none" strike="noStrike" cap="none" normalizeH="0" baseline="0">
                  <a:ln>
                    <a:noFill/>
                  </a:ln>
                  <a:solidFill>
                    <a:srgbClr val="555555"/>
                  </a:solidFill>
                  <a:effectLst/>
                  <a:latin typeface="구름 산스 400" pitchFamily="2" charset="-127"/>
                  <a:ea typeface="구름 산스 400" pitchFamily="2" charset="-127"/>
                </a:rPr>
                <a:t>확장</a:t>
              </a:r>
              <a:endParaRPr lang="en-US" altLang="ko-KR" b="0" i="0">
                <a:solidFill>
                  <a:srgbClr val="333333"/>
                </a:solidFill>
                <a:effectLst/>
                <a:latin typeface="Noto Sans KR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A1947C-3820-E968-624C-1914CA0DC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000" y="598170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872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4562" y="3467100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기반 모의 시험 생성 및 학습 분석 서비스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프로젝트 </a:t>
            </a:r>
            <a:r>
              <a:rPr 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4205077"/>
            <a:ext cx="10666438" cy="1679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시험을 준비하는 가장 효과적인 방법은 많은 문제를 풀어보는 것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학창 시절에는 여러 참고서들과 기출 문제를 풀어보며 시험을 대비할 수 있었음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</a:p>
          <a:p>
            <a:pPr algn="l">
              <a:lnSpc>
                <a:spcPts val="4471"/>
              </a:lnSpc>
            </a:pP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하지만 대학교 교재에는 문제가 없는 경우가 많고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 </a:t>
            </a:r>
            <a:r>
              <a:rPr lang="ko-KR" altLang="en-US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추가적인 문제들을 구하기도 힘듦</a:t>
            </a:r>
            <a:r>
              <a:rPr lang="en-US" altLang="ko-KR" sz="2400" spc="25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  <a:cs typeface="TDTD순고딕"/>
                <a:sym typeface="TDTD순고딕"/>
              </a:rPr>
              <a:t>.</a:t>
            </a:r>
            <a:endParaRPr lang="en-US" sz="2400" spc="25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  <a:cs typeface="TDTD순고딕"/>
              <a:sym typeface="TDTD순고딕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3763A-DB4F-3AD7-AD05-2F9510D89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987" y="0"/>
            <a:ext cx="581501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83CD315F-F2DD-3D8C-7DF8-19AB5B2467DC}"/>
              </a:ext>
            </a:extLst>
          </p:cNvPr>
          <p:cNvSpPr/>
          <p:nvPr/>
        </p:nvSpPr>
        <p:spPr>
          <a:xfrm>
            <a:off x="6045664" y="6219707"/>
            <a:ext cx="800881" cy="930775"/>
          </a:xfrm>
          <a:prstGeom prst="downArrow">
            <a:avLst/>
          </a:prstGeom>
          <a:solidFill>
            <a:srgbClr val="2E1A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3EBA83-BD9F-C633-B4FF-21AF2575A571}"/>
              </a:ext>
            </a:extLst>
          </p:cNvPr>
          <p:cNvSpPr/>
          <p:nvPr/>
        </p:nvSpPr>
        <p:spPr>
          <a:xfrm>
            <a:off x="1112885" y="7485806"/>
            <a:ext cx="10666438" cy="1547971"/>
          </a:xfrm>
          <a:prstGeom prst="roundRect">
            <a:avLst/>
          </a:prstGeom>
          <a:noFill/>
          <a:ln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AI</a:t>
            </a:r>
            <a:r>
              <a:rPr lang="ko-KR" altLang="en-US" sz="24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를 활용하여 모의 시험을 생성하고 학습 수준을 분석해주는 서비스를 만들어보자</a:t>
            </a:r>
            <a:r>
              <a:rPr lang="en-US" altLang="ko-KR" sz="24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.</a:t>
            </a:r>
            <a:endParaRPr lang="ko-KR" altLang="en-US" sz="2400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12378-4DE1-A0D4-1C75-357D1192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AAB6550-68FA-B40B-DDA5-A4862BE162E1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085F20E-9C2A-739F-B594-1EAD8667278E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2D6E092-4D08-C253-0DE0-BDB58BDA231D}"/>
              </a:ext>
            </a:extLst>
          </p:cNvPr>
          <p:cNvGrpSpPr/>
          <p:nvPr/>
        </p:nvGrpSpPr>
        <p:grpSpPr>
          <a:xfrm>
            <a:off x="3384000" y="3467100"/>
            <a:ext cx="11520000" cy="5760000"/>
            <a:chOff x="3384000" y="3467100"/>
            <a:chExt cx="11520000" cy="5760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E1A03F-98BD-9BBE-E9B9-43ADE7A521AC}"/>
                </a:ext>
              </a:extLst>
            </p:cNvPr>
            <p:cNvSpPr/>
            <p:nvPr/>
          </p:nvSpPr>
          <p:spPr>
            <a:xfrm>
              <a:off x="3384000" y="3467100"/>
              <a:ext cx="11520000" cy="5760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E3DAFDE-988F-3A5F-14B8-B21AD776AC35}"/>
                </a:ext>
              </a:extLst>
            </p:cNvPr>
            <p:cNvSpPr/>
            <p:nvPr/>
          </p:nvSpPr>
          <p:spPr>
            <a:xfrm>
              <a:off x="3384000" y="3467100"/>
              <a:ext cx="11520000" cy="914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0EA35A-9367-B723-2A91-BF012849C5F7}"/>
                </a:ext>
              </a:extLst>
            </p:cNvPr>
            <p:cNvSpPr txBox="1"/>
            <p:nvPr/>
          </p:nvSpPr>
          <p:spPr>
            <a:xfrm>
              <a:off x="3581400" y="3631912"/>
              <a:ext cx="233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지피티쳐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DC9DB55-E8C8-A171-32D9-E536CE1A328D}"/>
                </a:ext>
              </a:extLst>
            </p:cNvPr>
            <p:cNvSpPr/>
            <p:nvPr/>
          </p:nvSpPr>
          <p:spPr>
            <a:xfrm>
              <a:off x="13487400" y="3701905"/>
              <a:ext cx="1219200" cy="444787"/>
            </a:xfrm>
            <a:prstGeom prst="roundRect">
              <a:avLst/>
            </a:prstGeom>
            <a:solidFill>
              <a:srgbClr val="5D34B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구름 산스 500" pitchFamily="2" charset="-127"/>
                  <a:ea typeface="구름 산스 500" pitchFamily="2" charset="-127"/>
                </a:rPr>
                <a:t>회원가입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2F1728-1FA6-B36A-D27B-1DE40022FB8A}"/>
                </a:ext>
              </a:extLst>
            </p:cNvPr>
            <p:cNvSpPr txBox="1"/>
            <p:nvPr/>
          </p:nvSpPr>
          <p:spPr>
            <a:xfrm>
              <a:off x="12039600" y="3755021"/>
              <a:ext cx="137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atin typeface="구름 산스 500" pitchFamily="2" charset="-127"/>
                  <a:ea typeface="구름 산스 500" pitchFamily="2" charset="-127"/>
                </a:rPr>
                <a:t>로그인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6E6E5680-45FC-A87E-AA20-ED723D28EBF3}"/>
                </a:ext>
              </a:extLst>
            </p:cNvPr>
            <p:cNvSpPr/>
            <p:nvPr/>
          </p:nvSpPr>
          <p:spPr>
            <a:xfrm>
              <a:off x="9525000" y="6347100"/>
              <a:ext cx="1371600" cy="68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DED470-A3CF-492A-AF48-3D7C56798FA1}"/>
              </a:ext>
            </a:extLst>
          </p:cNvPr>
          <p:cNvSpPr/>
          <p:nvPr/>
        </p:nvSpPr>
        <p:spPr>
          <a:xfrm>
            <a:off x="4762500" y="4762500"/>
            <a:ext cx="8763000" cy="4464599"/>
          </a:xfrm>
          <a:prstGeom prst="rect">
            <a:avLst/>
          </a:prstGeom>
          <a:solidFill>
            <a:schemeClr val="bg1"/>
          </a:solidFill>
          <a:ln w="9525"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1C1FF-DA7A-BAFB-25CF-CC8471C52C6D}"/>
              </a:ext>
            </a:extLst>
          </p:cNvPr>
          <p:cNvSpPr txBox="1"/>
          <p:nvPr/>
        </p:nvSpPr>
        <p:spPr>
          <a:xfrm>
            <a:off x="5181600" y="7919598"/>
            <a:ext cx="84582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>
                <a:solidFill>
                  <a:srgbClr val="333333"/>
                </a:solidFill>
                <a:effectLst/>
                <a:latin typeface="구름 산스 500" pitchFamily="2" charset="-127"/>
                <a:ea typeface="구름 산스 500" pitchFamily="2" charset="-127"/>
              </a:rPr>
              <a:t>1. UML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500" pitchFamily="2" charset="-127"/>
                <a:ea typeface="구름 산스 500" pitchFamily="2" charset="-127"/>
              </a:rPr>
              <a:t>다이어그램 중 순차 다이어그램에 대한 설명으로 틀린 것은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500" pitchFamily="2" charset="-127"/>
                <a:ea typeface="구름 산스 500" pitchFamily="2" charset="-127"/>
              </a:rPr>
              <a:t>?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정답</a:t>
            </a:r>
            <a:r>
              <a:rPr lang="en-US" altLang="ko-KR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: </a:t>
            </a:r>
            <a:r>
              <a:rPr lang="ko-KR" altLang="en-US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② </a:t>
            </a:r>
            <a:r>
              <a:rPr lang="en-US" altLang="ko-KR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"</a:t>
            </a:r>
            <a:r>
              <a:rPr lang="ko-KR" altLang="en-US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주로 시스템의 정적 측면을 모델링하기 위해 사용한다</a:t>
            </a:r>
            <a:r>
              <a:rPr lang="en-US" altLang="ko-KR">
                <a:solidFill>
                  <a:srgbClr val="7030A0"/>
                </a:solidFill>
                <a:latin typeface="구름 산스 700" pitchFamily="2" charset="-127"/>
                <a:ea typeface="구름 산스 700" pitchFamily="2" charset="-127"/>
              </a:rPr>
              <a:t>."</a:t>
            </a:r>
            <a:br>
              <a:rPr lang="ko-KR" altLang="en-US">
                <a:latin typeface="구름 산스 700" pitchFamily="2" charset="-127"/>
                <a:ea typeface="구름 산스 700" pitchFamily="2" charset="-127"/>
              </a:rPr>
            </a:b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순차 다이어그램은 </a:t>
            </a:r>
            <a:r>
              <a:rPr lang="ko-KR" altLang="en-US" b="1">
                <a:latin typeface="구름 산스 400" pitchFamily="2" charset="-127"/>
                <a:ea typeface="구름 산스 400" pitchFamily="2" charset="-127"/>
              </a:rPr>
              <a:t>동적 모델링을 위한 다이어그램</a:t>
            </a: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이므로</a:t>
            </a:r>
            <a:r>
              <a:rPr lang="en-US" altLang="ko-KR"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>
                <a:latin typeface="구름 산스 400" pitchFamily="2" charset="-127"/>
                <a:ea typeface="구름 산스 400" pitchFamily="2" charset="-127"/>
              </a:rPr>
              <a:t>이 선택지가 틀린 설명입니다</a:t>
            </a:r>
            <a:r>
              <a:rPr lang="en-US" altLang="ko-KR">
                <a:latin typeface="구름 산스 400" pitchFamily="2" charset="-127"/>
                <a:ea typeface="구름 산스 400" pitchFamily="2" charset="-127"/>
              </a:rPr>
              <a:t>.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04201F-0F59-C11F-BF51-930C76BF6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70664"/>
              </p:ext>
            </p:extLst>
          </p:nvPr>
        </p:nvGraphicFramePr>
        <p:xfrm>
          <a:off x="5676900" y="6077377"/>
          <a:ext cx="6934200" cy="161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43163628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4207229846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672624682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511138313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287419761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891726923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468870215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1155121517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15612233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906260820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2945605574"/>
                    </a:ext>
                  </a:extLst>
                </a:gridCol>
              </a:tblGrid>
              <a:tr h="53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문제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1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2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3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4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5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6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7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8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9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10</a:t>
                      </a:r>
                      <a:endParaRPr lang="ko-KR" altLang="en-US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940195"/>
                  </a:ext>
                </a:extLst>
              </a:tr>
              <a:tr h="53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정답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39033"/>
                  </a:ext>
                </a:extLst>
              </a:tr>
              <a:tr h="536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③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F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519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0B6DF7C-85B5-A4B6-EF4C-23A6187F3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80652"/>
              </p:ext>
            </p:extLst>
          </p:nvPr>
        </p:nvGraphicFramePr>
        <p:xfrm>
          <a:off x="5410200" y="5112869"/>
          <a:ext cx="7467600" cy="614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29076881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84517438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261315414"/>
                    </a:ext>
                  </a:extLst>
                </a:gridCol>
              </a:tblGrid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2025.03.19</a:t>
                      </a:r>
                      <a:endParaRPr lang="ko-KR" altLang="en-US" sz="2000" b="0">
                        <a:solidFill>
                          <a:schemeClr val="tx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정보처리기사 모의 시험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점수 </a:t>
                      </a:r>
                      <a:r>
                        <a:rPr lang="en-US" altLang="ko-KR" sz="2000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: 70</a:t>
                      </a: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07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596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DFF5-2D88-156B-A2C3-18BB9BB6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CBD41EC6-3F1E-3AD4-D7B0-E8978C1AE650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23CDA3D-59A8-1D9F-619F-6D091029A0B2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주요 프로세스</a:t>
            </a:r>
            <a:endParaRPr lang="en-US" altLang="ko-KR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53419E-5F1A-2ECB-1CE4-08606194E6F0}"/>
              </a:ext>
            </a:extLst>
          </p:cNvPr>
          <p:cNvSpPr/>
          <p:nvPr/>
        </p:nvSpPr>
        <p:spPr>
          <a:xfrm>
            <a:off x="3384000" y="3467100"/>
            <a:ext cx="11520000" cy="5760000"/>
          </a:xfrm>
          <a:prstGeom prst="rect">
            <a:avLst/>
          </a:prstGeom>
          <a:solidFill>
            <a:srgbClr val="F2F2F2"/>
          </a:solidFill>
          <a:ln w="9525"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64318A-2A79-BBDC-9304-C6258E700FA1}"/>
              </a:ext>
            </a:extLst>
          </p:cNvPr>
          <p:cNvSpPr/>
          <p:nvPr/>
        </p:nvSpPr>
        <p:spPr>
          <a:xfrm>
            <a:off x="3384000" y="3467100"/>
            <a:ext cx="11520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C3090-F2BE-C685-CE85-77CC7206AE62}"/>
              </a:ext>
            </a:extLst>
          </p:cNvPr>
          <p:cNvSpPr txBox="1"/>
          <p:nvPr/>
        </p:nvSpPr>
        <p:spPr>
          <a:xfrm>
            <a:off x="3581400" y="3631912"/>
            <a:ext cx="233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지피티쳐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7A063F2-2CB6-F073-ED70-9E63F2B77E28}"/>
              </a:ext>
            </a:extLst>
          </p:cNvPr>
          <p:cNvSpPr/>
          <p:nvPr/>
        </p:nvSpPr>
        <p:spPr>
          <a:xfrm>
            <a:off x="13487400" y="3701905"/>
            <a:ext cx="1219200" cy="444787"/>
          </a:xfrm>
          <a:prstGeom prst="roundRect">
            <a:avLst/>
          </a:prstGeom>
          <a:solidFill>
            <a:srgbClr val="5D34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구름 산스 500" pitchFamily="2" charset="-127"/>
                <a:ea typeface="구름 산스 500" pitchFamily="2" charset="-127"/>
              </a:rPr>
              <a:t>회원가입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9B241-5288-3DC3-CF37-F9399794077C}"/>
              </a:ext>
            </a:extLst>
          </p:cNvPr>
          <p:cNvSpPr txBox="1"/>
          <p:nvPr/>
        </p:nvSpPr>
        <p:spPr>
          <a:xfrm>
            <a:off x="12039600" y="3755021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구름 산스 500" pitchFamily="2" charset="-127"/>
                <a:ea typeface="구름 산스 500" pitchFamily="2" charset="-127"/>
              </a:rPr>
              <a:t>로그인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5368B0-076F-8E8F-8766-B0F1DF502C16}"/>
              </a:ext>
            </a:extLst>
          </p:cNvPr>
          <p:cNvSpPr/>
          <p:nvPr/>
        </p:nvSpPr>
        <p:spPr>
          <a:xfrm>
            <a:off x="9525000" y="6347100"/>
            <a:ext cx="1371600" cy="68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3F0414-48BF-17A2-1EC4-E059A77325D4}"/>
              </a:ext>
            </a:extLst>
          </p:cNvPr>
          <p:cNvSpPr/>
          <p:nvPr/>
        </p:nvSpPr>
        <p:spPr>
          <a:xfrm>
            <a:off x="4762500" y="4762500"/>
            <a:ext cx="8763000" cy="4464599"/>
          </a:xfrm>
          <a:prstGeom prst="rect">
            <a:avLst/>
          </a:prstGeom>
          <a:solidFill>
            <a:schemeClr val="bg1"/>
          </a:solidFill>
          <a:ln w="9525">
            <a:solidFill>
              <a:srgbClr val="2E1A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A9652469-4703-828D-87EA-695067FF54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708049"/>
              </p:ext>
            </p:extLst>
          </p:nvPr>
        </p:nvGraphicFramePr>
        <p:xfrm>
          <a:off x="5314950" y="5053516"/>
          <a:ext cx="7658100" cy="4091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829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11331-75D3-65DE-E6F4-DB06C0B77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8F1DBC40-010B-4D24-CF2B-9A3991178925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08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947C94C-CF4A-13AD-55CA-6F8A0A7BD94E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개발 환경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3F6BE0-297B-D646-5CCA-8C46C6D96AF2}"/>
              </a:ext>
            </a:extLst>
          </p:cNvPr>
          <p:cNvGrpSpPr/>
          <p:nvPr/>
        </p:nvGrpSpPr>
        <p:grpSpPr>
          <a:xfrm>
            <a:off x="2610300" y="3384899"/>
            <a:ext cx="13067400" cy="5721001"/>
            <a:chOff x="1944000" y="3235500"/>
            <a:chExt cx="14400000" cy="6483001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9FEC3A4-DBF3-2B57-70A8-6D8171B2981C}"/>
                </a:ext>
              </a:extLst>
            </p:cNvPr>
            <p:cNvGrpSpPr/>
            <p:nvPr/>
          </p:nvGrpSpPr>
          <p:grpSpPr>
            <a:xfrm>
              <a:off x="1944000" y="3235500"/>
              <a:ext cx="14400000" cy="6480000"/>
              <a:chOff x="1944000" y="2781300"/>
              <a:chExt cx="14400000" cy="6480000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302AEAB-9DDA-8B6B-4C4B-C0812A1D8B9C}"/>
                  </a:ext>
                </a:extLst>
              </p:cNvPr>
              <p:cNvSpPr/>
              <p:nvPr/>
            </p:nvSpPr>
            <p:spPr>
              <a:xfrm>
                <a:off x="1944000" y="2781300"/>
                <a:ext cx="7200000" cy="6480000"/>
              </a:xfrm>
              <a:prstGeom prst="rect">
                <a:avLst/>
              </a:prstGeom>
              <a:solidFill>
                <a:srgbClr val="D4F8E8"/>
              </a:solidFill>
              <a:ln w="762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92998E3-AAC7-C06D-6E6F-1967C2EFFCF5}"/>
                  </a:ext>
                </a:extLst>
              </p:cNvPr>
              <p:cNvSpPr/>
              <p:nvPr/>
            </p:nvSpPr>
            <p:spPr>
              <a:xfrm>
                <a:off x="9144000" y="2781300"/>
                <a:ext cx="7200000" cy="6480000"/>
              </a:xfrm>
              <a:prstGeom prst="rect">
                <a:avLst/>
              </a:prstGeom>
              <a:solidFill>
                <a:srgbClr val="EDE6FE"/>
              </a:solidFill>
              <a:ln w="762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A862826E-B6DB-DD1C-8811-EC50B3456BDE}"/>
                  </a:ext>
                </a:extLst>
              </p:cNvPr>
              <p:cNvGrpSpPr/>
              <p:nvPr/>
            </p:nvGrpSpPr>
            <p:grpSpPr>
              <a:xfrm>
                <a:off x="7228800" y="5067302"/>
                <a:ext cx="3830400" cy="1656329"/>
                <a:chOff x="6933600" y="4769350"/>
                <a:chExt cx="3830400" cy="1656329"/>
              </a:xfrm>
            </p:grpSpPr>
            <p:sp>
              <p:nvSpPr>
                <p:cNvPr id="35" name="화살표: 오른쪽 34">
                  <a:extLst>
                    <a:ext uri="{FF2B5EF4-FFF2-40B4-BE49-F238E27FC236}">
                      <a16:creationId xmlns:a16="http://schemas.microsoft.com/office/drawing/2014/main" id="{4C78404B-C344-7AD1-5106-06010059FA59}"/>
                    </a:ext>
                  </a:extLst>
                </p:cNvPr>
                <p:cNvSpPr/>
                <p:nvPr/>
              </p:nvSpPr>
              <p:spPr>
                <a:xfrm>
                  <a:off x="7524000" y="4769350"/>
                  <a:ext cx="3240000" cy="1069474"/>
                </a:xfrm>
                <a:prstGeom prst="rightArrow">
                  <a:avLst/>
                </a:prstGeom>
                <a:solidFill>
                  <a:srgbClr val="5ACB8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39" name="화살표: 오른쪽 38">
                  <a:extLst>
                    <a:ext uri="{FF2B5EF4-FFF2-40B4-BE49-F238E27FC236}">
                      <a16:creationId xmlns:a16="http://schemas.microsoft.com/office/drawing/2014/main" id="{A0337F37-B84A-B063-1B6B-566738A87CF6}"/>
                    </a:ext>
                  </a:extLst>
                </p:cNvPr>
                <p:cNvSpPr/>
                <p:nvPr/>
              </p:nvSpPr>
              <p:spPr>
                <a:xfrm rot="10800000">
                  <a:off x="6933600" y="5356205"/>
                  <a:ext cx="3240000" cy="1069474"/>
                </a:xfrm>
                <a:prstGeom prst="rightArrow">
                  <a:avLst/>
                </a:prstGeom>
                <a:solidFill>
                  <a:srgbClr val="8854F7"/>
                </a:solidFill>
                <a:ln>
                  <a:solidFill>
                    <a:srgbClr val="804B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46" name="그림 45" descr="그래픽, 폰트, 그래픽 디자인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228E349-F2E8-8CDF-03AF-B2264B82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581" y="4931209"/>
              <a:ext cx="3600000" cy="1208880"/>
            </a:xfrm>
            <a:prstGeom prst="rect">
              <a:avLst/>
            </a:prstGeom>
          </p:spPr>
        </p:pic>
        <p:pic>
          <p:nvPicPr>
            <p:cNvPr id="51" name="그림 50" descr="그래픽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AA4A044-96F7-970A-B4E1-818256D11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9215" y="6065638"/>
              <a:ext cx="2520000" cy="880275"/>
            </a:xfrm>
            <a:prstGeom prst="rect">
              <a:avLst/>
            </a:prstGeom>
          </p:spPr>
        </p:pic>
        <p:pic>
          <p:nvPicPr>
            <p:cNvPr id="53" name="그림 52" descr="그래픽, 폰트, 그래픽 디자인, 로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CCA3754-6576-4D92-0D4C-19E0BA77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655" y="6238658"/>
              <a:ext cx="3600000" cy="1512000"/>
            </a:xfrm>
            <a:prstGeom prst="rect">
              <a:avLst/>
            </a:prstGeom>
          </p:spPr>
        </p:pic>
        <p:pic>
          <p:nvPicPr>
            <p:cNvPr id="55" name="그림 54" descr="폰트, 그래픽, 로고, 상징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7E51779-6216-0D50-1DE7-4AAF6760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0992" y="4698195"/>
              <a:ext cx="2520000" cy="1321716"/>
            </a:xfrm>
            <a:prstGeom prst="rect">
              <a:avLst/>
            </a:prstGeom>
          </p:spPr>
        </p:pic>
        <p:pic>
          <p:nvPicPr>
            <p:cNvPr id="65" name="그림 64" descr="폰트, 그래픽, 텍스트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E1572C7-A69C-AC90-5F10-F4E83B9B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600" y="7675977"/>
              <a:ext cx="3600000" cy="1991250"/>
            </a:xfrm>
            <a:prstGeom prst="rect">
              <a:avLst/>
            </a:prstGeom>
          </p:spPr>
        </p:pic>
        <p:pic>
          <p:nvPicPr>
            <p:cNvPr id="69" name="그림 68" descr="피망과 고추, 고추, 채소, 칠리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B1CF6AF-F75A-451D-E675-11D024024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5960" y="8259064"/>
              <a:ext cx="2520000" cy="1162242"/>
            </a:xfrm>
            <a:prstGeom prst="rect">
              <a:avLst/>
            </a:prstGeom>
          </p:spPr>
        </p:pic>
        <p:pic>
          <p:nvPicPr>
            <p:cNvPr id="71" name="그림 70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6D89500-FEDF-8036-84C4-2B4669384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3664" y="7936691"/>
              <a:ext cx="1440000" cy="1440000"/>
            </a:xfrm>
            <a:prstGeom prst="rect">
              <a:avLst/>
            </a:prstGeom>
          </p:spPr>
        </p:pic>
        <p:pic>
          <p:nvPicPr>
            <p:cNvPr id="75" name="그림 74" descr="텍스트, 폰트, 로고, 그래픽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4D7245C-CA22-30C7-DBCB-309CA5E2F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4783" y="7328041"/>
              <a:ext cx="2520000" cy="5544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21ADE72-DCA0-DDF1-E865-0DDB08EB5275}"/>
                </a:ext>
              </a:extLst>
            </p:cNvPr>
            <p:cNvSpPr txBox="1"/>
            <p:nvPr/>
          </p:nvSpPr>
          <p:spPr>
            <a:xfrm>
              <a:off x="7857937" y="5829301"/>
              <a:ext cx="1447800" cy="37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rPr>
                <a:t>Request</a:t>
              </a:r>
              <a:endParaRPr lang="ko-KR" altLang="en-US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46A8F8-64F4-0790-D167-95600E9E6EEF}"/>
                </a:ext>
              </a:extLst>
            </p:cNvPr>
            <p:cNvSpPr txBox="1"/>
            <p:nvPr/>
          </p:nvSpPr>
          <p:spPr>
            <a:xfrm>
              <a:off x="9061222" y="6442823"/>
              <a:ext cx="1447800" cy="37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  <a:latin typeface="구름 산스 700" pitchFamily="2" charset="-127"/>
                  <a:ea typeface="구름 산스 700" pitchFamily="2" charset="-127"/>
                </a:rPr>
                <a:t>Response</a:t>
              </a:r>
              <a:endParaRPr lang="ko-KR" altLang="en-US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  <p:pic>
          <p:nvPicPr>
            <p:cNvPr id="79" name="그림 78" descr="해양 포유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6B54D6A-C15F-EEC4-AF01-6D04CC74F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9215" y="6205625"/>
              <a:ext cx="2520000" cy="1297059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8226D46-75C7-18F0-6DCE-F3F4F24447F8}"/>
                </a:ext>
              </a:extLst>
            </p:cNvPr>
            <p:cNvSpPr txBox="1"/>
            <p:nvPr/>
          </p:nvSpPr>
          <p:spPr>
            <a:xfrm>
              <a:off x="2984100" y="3626704"/>
              <a:ext cx="469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>
                  <a:solidFill>
                    <a:srgbClr val="5ACB89"/>
                  </a:solidFill>
                  <a:latin typeface="구름 산스 700" pitchFamily="2" charset="-127"/>
                  <a:ea typeface="구름 산스 700" pitchFamily="2" charset="-127"/>
                </a:rPr>
                <a:t>Front-End</a:t>
              </a:r>
              <a:endParaRPr lang="ko-KR" altLang="en-US" sz="4800">
                <a:solidFill>
                  <a:srgbClr val="5ACB89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0903017-BAAD-919C-7409-FBEAC0C4040C}"/>
                </a:ext>
              </a:extLst>
            </p:cNvPr>
            <p:cNvSpPr txBox="1"/>
            <p:nvPr/>
          </p:nvSpPr>
          <p:spPr>
            <a:xfrm>
              <a:off x="10396500" y="3623067"/>
              <a:ext cx="469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>
                  <a:solidFill>
                    <a:srgbClr val="804BF7"/>
                  </a:solidFill>
                  <a:latin typeface="구름 산스 700" pitchFamily="2" charset="-127"/>
                  <a:ea typeface="구름 산스 700" pitchFamily="2" charset="-127"/>
                </a:rPr>
                <a:t>Back-End</a:t>
              </a:r>
              <a:endParaRPr lang="ko-KR" altLang="en-US" sz="4800">
                <a:solidFill>
                  <a:srgbClr val="804BF7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30B794FD-17D6-3BA1-1E23-53DA8FAE35D4}"/>
                </a:ext>
              </a:extLst>
            </p:cNvPr>
            <p:cNvGrpSpPr/>
            <p:nvPr/>
          </p:nvGrpSpPr>
          <p:grpSpPr>
            <a:xfrm>
              <a:off x="1944000" y="3238501"/>
              <a:ext cx="7200000" cy="6480000"/>
              <a:chOff x="1944000" y="3238500"/>
              <a:chExt cx="7200000" cy="6480000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7A3B2E2E-09A2-ABF8-6955-59E2787E13ED}"/>
                  </a:ext>
                </a:extLst>
              </p:cNvPr>
              <p:cNvCxnSpPr/>
              <p:nvPr/>
            </p:nvCxnSpPr>
            <p:spPr>
              <a:xfrm>
                <a:off x="1944000" y="3252537"/>
                <a:ext cx="7200000" cy="0"/>
              </a:xfrm>
              <a:prstGeom prst="line">
                <a:avLst/>
              </a:prstGeom>
              <a:ln w="76200">
                <a:solidFill>
                  <a:srgbClr val="5ACB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544858A1-6A97-A484-A72A-75B057ADBF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198" y="3238500"/>
                <a:ext cx="0" cy="6480000"/>
              </a:xfrm>
              <a:prstGeom prst="line">
                <a:avLst/>
              </a:prstGeom>
              <a:ln w="76200">
                <a:solidFill>
                  <a:srgbClr val="5ACB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FD5BA37-2534-BF1C-553F-E74846825592}"/>
                  </a:ext>
                </a:extLst>
              </p:cNvPr>
              <p:cNvCxnSpPr/>
              <p:nvPr/>
            </p:nvCxnSpPr>
            <p:spPr>
              <a:xfrm>
                <a:off x="1944000" y="9718500"/>
                <a:ext cx="7200000" cy="0"/>
              </a:xfrm>
              <a:prstGeom prst="line">
                <a:avLst/>
              </a:prstGeom>
              <a:ln w="76200">
                <a:solidFill>
                  <a:srgbClr val="5ACB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381156F2-A217-B5EE-1BC2-AC093D54E645}"/>
                </a:ext>
              </a:extLst>
            </p:cNvPr>
            <p:cNvGrpSpPr/>
            <p:nvPr/>
          </p:nvGrpSpPr>
          <p:grpSpPr>
            <a:xfrm flipH="1">
              <a:off x="9144000" y="3238500"/>
              <a:ext cx="7200000" cy="6480000"/>
              <a:chOff x="1944000" y="3238500"/>
              <a:chExt cx="7200000" cy="6480000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9BCFB37D-23AC-34E8-8D93-AF6CB3A5695B}"/>
                  </a:ext>
                </a:extLst>
              </p:cNvPr>
              <p:cNvCxnSpPr/>
              <p:nvPr/>
            </p:nvCxnSpPr>
            <p:spPr>
              <a:xfrm>
                <a:off x="1944000" y="3252537"/>
                <a:ext cx="7200000" cy="0"/>
              </a:xfrm>
              <a:prstGeom prst="line">
                <a:avLst/>
              </a:prstGeom>
              <a:ln w="76200">
                <a:solidFill>
                  <a:srgbClr val="804B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0C55E93B-4DC3-897F-9FE2-94B7C9AD5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2198" y="3238500"/>
                <a:ext cx="0" cy="6480000"/>
              </a:xfrm>
              <a:prstGeom prst="line">
                <a:avLst/>
              </a:prstGeom>
              <a:ln w="76200">
                <a:solidFill>
                  <a:srgbClr val="8854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825A7C59-8C7E-8ABE-21F7-9324D6EBECCF}"/>
                  </a:ext>
                </a:extLst>
              </p:cNvPr>
              <p:cNvCxnSpPr/>
              <p:nvPr/>
            </p:nvCxnSpPr>
            <p:spPr>
              <a:xfrm>
                <a:off x="1944000" y="9718500"/>
                <a:ext cx="7200000" cy="0"/>
              </a:xfrm>
              <a:prstGeom prst="line">
                <a:avLst/>
              </a:prstGeom>
              <a:ln w="76200">
                <a:solidFill>
                  <a:srgbClr val="8854F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9146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EFCB-3D61-34B0-7BEE-0F1721E4F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F058B851-D84A-9D99-8B1D-D269D98F9862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09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1A8D65C-4216-FC4E-9C4C-A7FC835E849C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프로젝트 목표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428BD28-A50B-77D0-4391-0CF68B9F9414}"/>
              </a:ext>
            </a:extLst>
          </p:cNvPr>
          <p:cNvSpPr txBox="1"/>
          <p:nvPr/>
        </p:nvSpPr>
        <p:spPr>
          <a:xfrm>
            <a:off x="1144562" y="3085386"/>
            <a:ext cx="15619438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React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를 활용하여 동적이고 직관적인 사용자 인터페이스 구현 및 경험</a:t>
            </a:r>
            <a:endParaRPr lang="en-US" altLang="ko-KR" sz="32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Spring Boot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를 기반으로 안정적인 백엔드 시스템 구축 및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API 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설계 및 경험</a:t>
            </a:r>
            <a:endParaRPr lang="en-US" altLang="ko-KR" sz="32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웹 애플리케이션 개발에 사용되는 다양한 라이브러리 경험</a:t>
            </a:r>
            <a:endParaRPr lang="en-US" altLang="ko-KR" sz="32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ChatGPT API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를 직접 활용하며 딥러닝과 대규모 언어 모델의 동작 원리 이해</a:t>
            </a:r>
            <a:endParaRPr lang="en-US" altLang="ko-KR" sz="32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기술이 가치를 창출하는 방식을 탐구하며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이를 통해 비즈니스적 사고 함양</a:t>
            </a:r>
            <a:endParaRPr lang="en-US" altLang="ko-KR" sz="3200">
              <a:solidFill>
                <a:srgbClr val="9A70F8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072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개발 일정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C3AAFA-A1F4-F065-98BE-7F97CC26B9C5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프로젝트 기간 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: 2025.03.05 ~ 2025.06.10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6219C-31BA-4A59-ED70-2378698EE2CB}"/>
              </a:ext>
            </a:extLst>
          </p:cNvPr>
          <p:cNvGrpSpPr/>
          <p:nvPr/>
        </p:nvGrpSpPr>
        <p:grpSpPr>
          <a:xfrm>
            <a:off x="2362200" y="4686300"/>
            <a:ext cx="13563600" cy="4311648"/>
            <a:chOff x="2918231" y="4461959"/>
            <a:chExt cx="12451538" cy="39581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0F619F7-6230-86EA-8283-0546FB48D137}"/>
                </a:ext>
              </a:extLst>
            </p:cNvPr>
            <p:cNvGrpSpPr/>
            <p:nvPr/>
          </p:nvGrpSpPr>
          <p:grpSpPr>
            <a:xfrm>
              <a:off x="2918231" y="4686300"/>
              <a:ext cx="12451538" cy="3733800"/>
              <a:chOff x="1928433" y="4457700"/>
              <a:chExt cx="12451538" cy="37338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695316F2-4BAE-EFCD-5278-B3E030308171}"/>
                  </a:ext>
                </a:extLst>
              </p:cNvPr>
              <p:cNvSpPr/>
              <p:nvPr/>
            </p:nvSpPr>
            <p:spPr>
              <a:xfrm>
                <a:off x="1928433" y="4457700"/>
                <a:ext cx="3733800" cy="3733800"/>
              </a:xfrm>
              <a:prstGeom prst="ellipse">
                <a:avLst/>
              </a:prstGeom>
              <a:noFill/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>
                    <a:solidFill>
                      <a:srgbClr val="2E1A66"/>
                    </a:solidFill>
                    <a:latin typeface="구름 산스 700" pitchFamily="2" charset="-127"/>
                    <a:ea typeface="구름 산스 700" pitchFamily="2" charset="-127"/>
                  </a:rPr>
                  <a:t>설계</a:t>
                </a: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144984A-20BB-4EC9-A53C-CF9F383464CA}"/>
                  </a:ext>
                </a:extLst>
              </p:cNvPr>
              <p:cNvSpPr/>
              <p:nvPr/>
            </p:nvSpPr>
            <p:spPr>
              <a:xfrm>
                <a:off x="4834346" y="44577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>
                    <a:solidFill>
                      <a:srgbClr val="2E1A66"/>
                    </a:solidFill>
                    <a:latin typeface="구름 산스 700" pitchFamily="2" charset="-127"/>
                    <a:ea typeface="구름 산스 700" pitchFamily="2" charset="-127"/>
                  </a:rPr>
                  <a:t>구현</a:t>
                </a: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9C83AB4E-A7FC-6E68-C4DE-2426A8279EE2}"/>
                  </a:ext>
                </a:extLst>
              </p:cNvPr>
              <p:cNvSpPr/>
              <p:nvPr/>
            </p:nvSpPr>
            <p:spPr>
              <a:xfrm>
                <a:off x="7740259" y="44577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>
                    <a:solidFill>
                      <a:srgbClr val="2E1A66"/>
                    </a:solidFill>
                    <a:latin typeface="구름 산스 700" pitchFamily="2" charset="-127"/>
                    <a:ea typeface="구름 산스 700" pitchFamily="2" charset="-127"/>
                  </a:rPr>
                  <a:t>테스트</a:t>
                </a: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9B8E2DE-A309-6BBE-7228-F227CE7A3893}"/>
                  </a:ext>
                </a:extLst>
              </p:cNvPr>
              <p:cNvSpPr/>
              <p:nvPr/>
            </p:nvSpPr>
            <p:spPr>
              <a:xfrm>
                <a:off x="10646171" y="4457700"/>
                <a:ext cx="3733800" cy="37338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2E1A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600">
                    <a:solidFill>
                      <a:srgbClr val="2E1A66"/>
                    </a:solidFill>
                    <a:latin typeface="구름 산스 700" pitchFamily="2" charset="-127"/>
                    <a:ea typeface="구름 산스 700" pitchFamily="2" charset="-127"/>
                  </a:rPr>
                  <a:t>배포</a:t>
                </a: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EC956C7-4BF5-7000-98AD-8AE3E2AFDF5A}"/>
                </a:ext>
              </a:extLst>
            </p:cNvPr>
            <p:cNvSpPr/>
            <p:nvPr/>
          </p:nvSpPr>
          <p:spPr>
            <a:xfrm>
              <a:off x="4133420" y="4463162"/>
              <a:ext cx="1295400" cy="4462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1-4</a:t>
              </a:r>
              <a:r>
                <a:rPr lang="ko-KR" altLang="en-US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주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53C9B6B-498F-1487-58BE-7B5D0279DBD1}"/>
                </a:ext>
              </a:extLst>
            </p:cNvPr>
            <p:cNvSpPr/>
            <p:nvPr/>
          </p:nvSpPr>
          <p:spPr>
            <a:xfrm>
              <a:off x="7039333" y="4461959"/>
              <a:ext cx="1295400" cy="4462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5-11</a:t>
              </a:r>
              <a:r>
                <a:rPr lang="ko-KR" altLang="en-US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05A9CE-3C32-5B4D-A1A5-7B9D2FD3AFD4}"/>
                </a:ext>
              </a:extLst>
            </p:cNvPr>
            <p:cNvSpPr/>
            <p:nvPr/>
          </p:nvSpPr>
          <p:spPr>
            <a:xfrm>
              <a:off x="9945246" y="4461959"/>
              <a:ext cx="1295400" cy="4462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12-13</a:t>
              </a:r>
              <a:r>
                <a:rPr lang="ko-KR" altLang="en-US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C14A2E-28C9-600D-BB5D-E1D6CDCC6E16}"/>
                </a:ext>
              </a:extLst>
            </p:cNvPr>
            <p:cNvSpPr/>
            <p:nvPr/>
          </p:nvSpPr>
          <p:spPr>
            <a:xfrm>
              <a:off x="12859180" y="4461959"/>
              <a:ext cx="1295400" cy="4462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14</a:t>
              </a:r>
              <a:r>
                <a:rPr lang="ko-KR" altLang="en-US" sz="2000">
                  <a:solidFill>
                    <a:srgbClr val="2E1A66"/>
                  </a:solidFill>
                  <a:latin typeface="구름 산스 500" pitchFamily="2" charset="-127"/>
                  <a:ea typeface="구름 산스 500" pitchFamily="2" charset="-127"/>
                </a:rPr>
                <a:t>주</a:t>
              </a: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321F448-2325-D101-6C8A-A3E4929E6C97}"/>
              </a:ext>
            </a:extLst>
          </p:cNvPr>
          <p:cNvSpPr/>
          <p:nvPr/>
        </p:nvSpPr>
        <p:spPr>
          <a:xfrm>
            <a:off x="4191000" y="9334500"/>
            <a:ext cx="9906000" cy="180543"/>
          </a:xfrm>
          <a:prstGeom prst="rightArrow">
            <a:avLst/>
          </a:prstGeom>
          <a:gradFill flip="none" rotWithShape="1">
            <a:gsLst>
              <a:gs pos="0">
                <a:srgbClr val="8854F7">
                  <a:tint val="66000"/>
                  <a:satMod val="160000"/>
                </a:srgbClr>
              </a:gs>
              <a:gs pos="50000">
                <a:srgbClr val="8854F7">
                  <a:tint val="44500"/>
                  <a:satMod val="160000"/>
                </a:srgbClr>
              </a:gs>
              <a:gs pos="100000">
                <a:srgbClr val="8854F7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2BC5B32-4E11-9624-73B0-772E9F3DA4F9}"/>
              </a:ext>
            </a:extLst>
          </p:cNvPr>
          <p:cNvSpPr/>
          <p:nvPr/>
        </p:nvSpPr>
        <p:spPr>
          <a:xfrm>
            <a:off x="3986165" y="4048557"/>
            <a:ext cx="9906000" cy="180543"/>
          </a:xfrm>
          <a:prstGeom prst="rightArrow">
            <a:avLst/>
          </a:prstGeom>
          <a:gradFill flip="none" rotWithShape="1">
            <a:gsLst>
              <a:gs pos="0">
                <a:srgbClr val="8854F7">
                  <a:tint val="66000"/>
                  <a:satMod val="160000"/>
                </a:srgbClr>
              </a:gs>
              <a:gs pos="50000">
                <a:srgbClr val="8854F7">
                  <a:tint val="44500"/>
                  <a:satMod val="160000"/>
                </a:srgbClr>
              </a:gs>
              <a:gs pos="100000">
                <a:srgbClr val="8854F7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C6FDB-5A50-1BE3-FEC8-159044F89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8">
            <a:extLst>
              <a:ext uri="{FF2B5EF4-FFF2-40B4-BE49-F238E27FC236}">
                <a16:creationId xmlns:a16="http://schemas.microsoft.com/office/drawing/2014/main" id="{5F52376D-DDC7-54AD-C009-70E39767E6FE}"/>
              </a:ext>
            </a:extLst>
          </p:cNvPr>
          <p:cNvSpPr txBox="1"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8854F7"/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3498"/>
              </a:lnSpc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F4326-339B-141F-CB12-B26519D19A5B}"/>
              </a:ext>
            </a:extLst>
          </p:cNvPr>
          <p:cNvSpPr txBox="1"/>
          <p:nvPr/>
        </p:nvSpPr>
        <p:spPr>
          <a:xfrm>
            <a:off x="5410200" y="3695700"/>
            <a:ext cx="7467600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0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Q&amp;A</a:t>
            </a:r>
            <a:endParaRPr lang="ko-KR" altLang="en-US" sz="2000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240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D4B5A-BA1B-B974-0513-38F79F0C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B7F48F7E-2D36-5CA5-0FB7-502073A9AF89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613A40-FAAC-4841-6C81-67B5569FB4DE}"/>
              </a:ext>
            </a:extLst>
          </p:cNvPr>
          <p:cNvGrpSpPr/>
          <p:nvPr/>
        </p:nvGrpSpPr>
        <p:grpSpPr>
          <a:xfrm>
            <a:off x="2667000" y="4246643"/>
            <a:ext cx="12954000" cy="4783057"/>
            <a:chOff x="2667000" y="3695700"/>
            <a:chExt cx="12954000" cy="4783057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DA86EAB1-9197-A590-184F-A0DE1A36487A}"/>
                </a:ext>
              </a:extLst>
            </p:cNvPr>
            <p:cNvSpPr/>
            <p:nvPr/>
          </p:nvSpPr>
          <p:spPr>
            <a:xfrm>
              <a:off x="6772725" y="3695700"/>
              <a:ext cx="9075" cy="4783057"/>
            </a:xfrm>
            <a:prstGeom prst="line">
              <a:avLst/>
            </a:prstGeom>
            <a:ln w="38100" cap="flat">
              <a:solidFill>
                <a:srgbClr val="2E1A6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41FAD30-0CEE-4392-C4DF-FB33B92FB93D}"/>
                </a:ext>
              </a:extLst>
            </p:cNvPr>
            <p:cNvSpPr txBox="1"/>
            <p:nvPr/>
          </p:nvSpPr>
          <p:spPr>
            <a:xfrm>
              <a:off x="2667000" y="7581900"/>
              <a:ext cx="3327929" cy="52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ko-KR" altLang="en-US" sz="3200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초</a:t>
              </a:r>
              <a:r>
                <a:rPr lang="en-US" altLang="ko-KR" sz="3200" i="0">
                  <a:solidFill>
                    <a:srgbClr val="8854F7"/>
                  </a:solidFill>
                  <a:effectLst/>
                  <a:latin typeface="구름 산스 700" pitchFamily="2" charset="-127"/>
                  <a:ea typeface="구름 산스 700" pitchFamily="2" charset="-127"/>
                </a:rPr>
                <a:t>·</a:t>
              </a:r>
              <a:r>
                <a:rPr lang="ko-KR" altLang="en-US" sz="3200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중</a:t>
              </a:r>
              <a:r>
                <a:rPr lang="en-US" altLang="ko-KR" sz="3200" i="0">
                  <a:solidFill>
                    <a:srgbClr val="8854F7"/>
                  </a:solidFill>
                  <a:effectLst/>
                  <a:latin typeface="구름 산스 700" pitchFamily="2" charset="-127"/>
                  <a:ea typeface="구름 산스 700" pitchFamily="2" charset="-127"/>
                </a:rPr>
                <a:t>·</a:t>
              </a:r>
              <a:r>
                <a:rPr lang="ko-KR" altLang="en-US" sz="3200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고 학생</a:t>
              </a:r>
              <a:endParaRPr lang="en-US" sz="3200" spc="32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9C44964-0303-4F97-C5E7-33F75BD28AC6}"/>
                </a:ext>
              </a:extLst>
            </p:cNvPr>
            <p:cNvSpPr txBox="1"/>
            <p:nvPr/>
          </p:nvSpPr>
          <p:spPr>
            <a:xfrm>
              <a:off x="7475498" y="7581900"/>
              <a:ext cx="3327929" cy="52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ko-KR" altLang="en-US" sz="3200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대학생</a:t>
              </a:r>
              <a:r>
                <a:rPr lang="ko-KR" altLang="en-US" sz="3200" b="1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 </a:t>
              </a:r>
              <a:r>
                <a:rPr lang="en-US" altLang="ko-KR" sz="3200" b="0" i="0">
                  <a:solidFill>
                    <a:srgbClr val="8854F7"/>
                  </a:solidFill>
                  <a:effectLst/>
                  <a:latin typeface="구름 산스 700" pitchFamily="2" charset="-127"/>
                  <a:ea typeface="구름 산스 700" pitchFamily="2" charset="-127"/>
                </a:rPr>
                <a:t>· </a:t>
              </a:r>
              <a:r>
                <a:rPr lang="ko-KR" altLang="en-US" sz="3200" b="0" i="0">
                  <a:solidFill>
                    <a:srgbClr val="8854F7"/>
                  </a:solidFill>
                  <a:effectLst/>
                  <a:latin typeface="구름 산스 700" pitchFamily="2" charset="-127"/>
                  <a:ea typeface="구름 산스 700" pitchFamily="2" charset="-127"/>
                </a:rPr>
                <a:t>수험생</a:t>
              </a:r>
              <a:endParaRPr lang="en-US" sz="3200" b="1" spc="32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BBD4B74-93BF-394F-BC5A-F5B7F2F2A34F}"/>
                </a:ext>
              </a:extLst>
            </p:cNvPr>
            <p:cNvSpPr txBox="1"/>
            <p:nvPr/>
          </p:nvSpPr>
          <p:spPr>
            <a:xfrm>
              <a:off x="12293071" y="7581900"/>
              <a:ext cx="3327929" cy="52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ko-KR" altLang="en-US" sz="3200" spc="32">
                  <a:solidFill>
                    <a:srgbClr val="8854F7"/>
                  </a:solidFill>
                  <a:latin typeface="구름 산스 700" pitchFamily="2" charset="-127"/>
                  <a:ea typeface="구름 산스 700" pitchFamily="2" charset="-127"/>
                  <a:cs typeface="Tlab 돋움 레귤러 Bold"/>
                  <a:sym typeface="Tlab 돋움 레귤러 Bold"/>
                </a:rPr>
                <a:t>선생님</a:t>
              </a:r>
              <a:endParaRPr lang="en-US" sz="3200" spc="32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endParaRPr>
            </a:p>
          </p:txBody>
        </p:sp>
        <p:pic>
          <p:nvPicPr>
            <p:cNvPr id="16" name="그림 15" descr="만화 영화, 클립아트, 그림, 일러스트레이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946A06B-334B-3643-5BC1-7F032B6B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4000" y="3809161"/>
              <a:ext cx="2880000" cy="3130776"/>
            </a:xfrm>
            <a:prstGeom prst="rect">
              <a:avLst/>
            </a:prstGeom>
          </p:spPr>
        </p:pic>
        <p:pic>
          <p:nvPicPr>
            <p:cNvPr id="18" name="그림 17" descr="만화 영화, 그림, 일러스트레이션, 스케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28A0865-252A-AF5A-988B-8E2DDE09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7035" y="4053802"/>
              <a:ext cx="2880000" cy="2880000"/>
            </a:xfrm>
            <a:prstGeom prst="rect">
              <a:avLst/>
            </a:prstGeom>
          </p:spPr>
        </p:pic>
        <p:pic>
          <p:nvPicPr>
            <p:cNvPr id="22" name="그림 21" descr="의류, 스탠딩, 만화 영화, 사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EC28CD5-4610-FCFC-5F74-B35E32EA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0964" y="3780535"/>
              <a:ext cx="1260000" cy="3426535"/>
            </a:xfrm>
            <a:prstGeom prst="rect">
              <a:avLst/>
            </a:prstGeom>
          </p:spPr>
        </p:pic>
        <p:sp>
          <p:nvSpPr>
            <p:cNvPr id="24" name="AutoShape 6">
              <a:extLst>
                <a:ext uri="{FF2B5EF4-FFF2-40B4-BE49-F238E27FC236}">
                  <a16:creationId xmlns:a16="http://schemas.microsoft.com/office/drawing/2014/main" id="{4CCC2180-DB2E-BCB9-F2B7-1772CC813982}"/>
                </a:ext>
              </a:extLst>
            </p:cNvPr>
            <p:cNvSpPr/>
            <p:nvPr/>
          </p:nvSpPr>
          <p:spPr>
            <a:xfrm>
              <a:off x="11811000" y="3695700"/>
              <a:ext cx="9075" cy="4783057"/>
            </a:xfrm>
            <a:prstGeom prst="line">
              <a:avLst/>
            </a:prstGeom>
            <a:ln w="38100" cap="flat">
              <a:solidFill>
                <a:srgbClr val="2E1A6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2" name="TextBox 10">
            <a:extLst>
              <a:ext uri="{FF2B5EF4-FFF2-40B4-BE49-F238E27FC236}">
                <a16:creationId xmlns:a16="http://schemas.microsoft.com/office/drawing/2014/main" id="{EE52210D-DC91-B48A-FA6D-73FA36210C44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F2E08A2-5266-5B3D-6C6F-8DA1B7F201C3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타겟 소비층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8338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D17A-B44A-F8A2-0817-C2463E5E1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E871FB1-6DB5-FE20-1C31-928208494F81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E17C55E-B709-2D51-E9C1-FACE84AAE085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B240105-3580-52BA-83B7-C3206F67658A}"/>
              </a:ext>
            </a:extLst>
          </p:cNvPr>
          <p:cNvGrpSpPr/>
          <p:nvPr/>
        </p:nvGrpSpPr>
        <p:grpSpPr>
          <a:xfrm>
            <a:off x="4267773" y="3240000"/>
            <a:ext cx="9752454" cy="5484900"/>
            <a:chOff x="4267773" y="3240000"/>
            <a:chExt cx="9752454" cy="548490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F779368-4472-4AE3-05A0-D8B9AFF9C933}"/>
                </a:ext>
              </a:extLst>
            </p:cNvPr>
            <p:cNvGrpSpPr/>
            <p:nvPr/>
          </p:nvGrpSpPr>
          <p:grpSpPr>
            <a:xfrm>
              <a:off x="4267773" y="7662089"/>
              <a:ext cx="9752454" cy="1062811"/>
              <a:chOff x="4267773" y="3387269"/>
              <a:chExt cx="9752454" cy="1062811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ACAB8D8A-9DC5-EA0A-4ED9-7BB425FBB23C}"/>
                  </a:ext>
                </a:extLst>
              </p:cNvPr>
              <p:cNvGrpSpPr/>
              <p:nvPr/>
            </p:nvGrpSpPr>
            <p:grpSpPr>
              <a:xfrm>
                <a:off x="4267773" y="3387269"/>
                <a:ext cx="9752454" cy="1062811"/>
                <a:chOff x="4343400" y="3394889"/>
                <a:chExt cx="9752454" cy="1062811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CF7CCF81-3B05-78C2-0788-D9358EC4DF1C}"/>
                    </a:ext>
                  </a:extLst>
                </p:cNvPr>
                <p:cNvGrpSpPr/>
                <p:nvPr/>
              </p:nvGrpSpPr>
              <p:grpSpPr>
                <a:xfrm>
                  <a:off x="4343400" y="3394889"/>
                  <a:ext cx="9752454" cy="1062811"/>
                  <a:chOff x="3795333" y="3390900"/>
                  <a:chExt cx="9752454" cy="1295400"/>
                </a:xfrm>
              </p:grpSpPr>
              <p:sp>
                <p:nvSpPr>
                  <p:cNvPr id="2" name="사각형: 둥근 모서리 1">
                    <a:extLst>
                      <a:ext uri="{FF2B5EF4-FFF2-40B4-BE49-F238E27FC236}">
                        <a16:creationId xmlns:a16="http://schemas.microsoft.com/office/drawing/2014/main" id="{8A72A2BE-9E13-74D4-92C7-9187C178A9B7}"/>
                      </a:ext>
                    </a:extLst>
                  </p:cNvPr>
                  <p:cNvSpPr/>
                  <p:nvPr/>
                </p:nvSpPr>
                <p:spPr>
                  <a:xfrm>
                    <a:off x="3795333" y="3390900"/>
                    <a:ext cx="9601200" cy="1295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8E8E8"/>
                  </a:solidFill>
                  <a:ln>
                    <a:noFill/>
                  </a:ln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5AD5B29-D4CB-651B-5929-45AAC849B53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7320" y="3996443"/>
                    <a:ext cx="8320467" cy="5626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“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학생수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8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만명 줄었는데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, 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작년 사교육비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29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조 ‘역대 최대’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”</a:t>
                    </a:r>
                    <a:endParaRPr lang="ko-KR" altLang="en-US" sz="2400" b="1" i="0">
                      <a:solidFill>
                        <a:srgbClr val="111111"/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C1E11C9-F30A-69C9-4611-10DEB480BD7E}"/>
                    </a:ext>
                  </a:extLst>
                </p:cNvPr>
                <p:cNvSpPr txBox="1"/>
                <p:nvPr/>
              </p:nvSpPr>
              <p:spPr>
                <a:xfrm>
                  <a:off x="5791200" y="3512934"/>
                  <a:ext cx="8077200" cy="37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2025-03-14 </a:t>
                  </a:r>
                  <a:r>
                    <a:rPr lang="ko-KR" altLang="en-US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동아일보</a:t>
                  </a:r>
                </a:p>
              </p:txBody>
            </p:sp>
          </p:grp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DC50A098-8244-B2CA-AA1A-369657915BB4}"/>
                  </a:ext>
                </a:extLst>
              </p:cNvPr>
              <p:cNvSpPr/>
              <p:nvPr/>
            </p:nvSpPr>
            <p:spPr>
              <a:xfrm>
                <a:off x="4415016" y="3462130"/>
                <a:ext cx="914400" cy="914400"/>
              </a:xfrm>
              <a:prstGeom prst="ellipse">
                <a:avLst/>
              </a:prstGeom>
              <a:solidFill>
                <a:srgbClr val="8854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 descr="로고, 텍스트, 폰트, 상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4DCE5A0-2C16-797F-6208-2947A006B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216" y="3539296"/>
                <a:ext cx="756000" cy="756000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71EBEC-3A58-E64B-BC8E-8B1C663D847D}"/>
                </a:ext>
              </a:extLst>
            </p:cNvPr>
            <p:cNvGrpSpPr/>
            <p:nvPr/>
          </p:nvGrpSpPr>
          <p:grpSpPr>
            <a:xfrm>
              <a:off x="4267773" y="4712400"/>
              <a:ext cx="9752454" cy="1062811"/>
              <a:chOff x="4267773" y="3387269"/>
              <a:chExt cx="9752454" cy="106281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189EAAB-A97F-5367-30A7-F634A210ADDF}"/>
                  </a:ext>
                </a:extLst>
              </p:cNvPr>
              <p:cNvGrpSpPr/>
              <p:nvPr/>
            </p:nvGrpSpPr>
            <p:grpSpPr>
              <a:xfrm>
                <a:off x="4267773" y="3387269"/>
                <a:ext cx="9752454" cy="1062811"/>
                <a:chOff x="4343400" y="3394889"/>
                <a:chExt cx="9752454" cy="1062811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C3487D35-FAD5-DA4A-6099-58E9C342B4F5}"/>
                    </a:ext>
                  </a:extLst>
                </p:cNvPr>
                <p:cNvGrpSpPr/>
                <p:nvPr/>
              </p:nvGrpSpPr>
              <p:grpSpPr>
                <a:xfrm>
                  <a:off x="4343400" y="3394889"/>
                  <a:ext cx="9752454" cy="1062811"/>
                  <a:chOff x="3795333" y="3390900"/>
                  <a:chExt cx="9752454" cy="1295400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C83C3E43-580E-DB3F-0616-2F1014182ECE}"/>
                      </a:ext>
                    </a:extLst>
                  </p:cNvPr>
                  <p:cNvSpPr/>
                  <p:nvPr/>
                </p:nvSpPr>
                <p:spPr>
                  <a:xfrm>
                    <a:off x="3795333" y="3390900"/>
                    <a:ext cx="9601200" cy="1295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8E8E8"/>
                  </a:solidFill>
                  <a:ln>
                    <a:noFill/>
                  </a:ln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4C604C72-A888-3209-9F51-A47CDD4043DB}"/>
                      </a:ext>
                    </a:extLst>
                  </p:cNvPr>
                  <p:cNvSpPr txBox="1"/>
                  <p:nvPr/>
                </p:nvSpPr>
                <p:spPr>
                  <a:xfrm>
                    <a:off x="5227320" y="3996443"/>
                    <a:ext cx="8320467" cy="5626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“AI 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교육 시장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, 2028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년까지 연평균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52% 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성장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”</a:t>
                    </a:r>
                    <a:endParaRPr lang="ko-KR" altLang="en-US" sz="2400" b="1" i="0">
                      <a:solidFill>
                        <a:srgbClr val="111111"/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41D8375-3B94-1F02-9F4A-DB5EE3DD91CB}"/>
                    </a:ext>
                  </a:extLst>
                </p:cNvPr>
                <p:cNvSpPr txBox="1"/>
                <p:nvPr/>
              </p:nvSpPr>
              <p:spPr>
                <a:xfrm>
                  <a:off x="5791200" y="3512934"/>
                  <a:ext cx="8077200" cy="37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2024-08-08 AI</a:t>
                  </a:r>
                  <a:r>
                    <a:rPr lang="ko-KR" altLang="en-US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타임스</a:t>
                  </a:r>
                </a:p>
              </p:txBody>
            </p:sp>
          </p:grp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EB012109-E350-779F-AB94-0728BD841B34}"/>
                  </a:ext>
                </a:extLst>
              </p:cNvPr>
              <p:cNvSpPr/>
              <p:nvPr/>
            </p:nvSpPr>
            <p:spPr>
              <a:xfrm>
                <a:off x="4415016" y="3462130"/>
                <a:ext cx="914400" cy="914400"/>
              </a:xfrm>
              <a:prstGeom prst="ellipse">
                <a:avLst/>
              </a:prstGeom>
              <a:solidFill>
                <a:srgbClr val="8854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 descr="로고, 텍스트, 폰트, 상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67CF5852-7AF7-B791-853E-DCAECE7FE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216" y="3539296"/>
                <a:ext cx="756000" cy="756000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17FE293-CF13-DA68-6601-66A40422B4A2}"/>
                </a:ext>
              </a:extLst>
            </p:cNvPr>
            <p:cNvGrpSpPr/>
            <p:nvPr/>
          </p:nvGrpSpPr>
          <p:grpSpPr>
            <a:xfrm>
              <a:off x="4267773" y="3240000"/>
              <a:ext cx="9752454" cy="1062811"/>
              <a:chOff x="4267773" y="3387268"/>
              <a:chExt cx="9752454" cy="1062811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2883C65-80F4-8345-347D-A7093E6E93E3}"/>
                  </a:ext>
                </a:extLst>
              </p:cNvPr>
              <p:cNvGrpSpPr/>
              <p:nvPr/>
            </p:nvGrpSpPr>
            <p:grpSpPr>
              <a:xfrm>
                <a:off x="4267773" y="3387268"/>
                <a:ext cx="9752454" cy="1062811"/>
                <a:chOff x="4343400" y="3394888"/>
                <a:chExt cx="9752454" cy="1062811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A74C555C-AD16-C10A-6FCC-D4442C5E6690}"/>
                    </a:ext>
                  </a:extLst>
                </p:cNvPr>
                <p:cNvGrpSpPr/>
                <p:nvPr/>
              </p:nvGrpSpPr>
              <p:grpSpPr>
                <a:xfrm>
                  <a:off x="4343400" y="3394888"/>
                  <a:ext cx="9752454" cy="1062811"/>
                  <a:chOff x="3795333" y="3390900"/>
                  <a:chExt cx="9752454" cy="1295400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B5C785AC-6AF4-479D-C1B2-6841FABD44C7}"/>
                      </a:ext>
                    </a:extLst>
                  </p:cNvPr>
                  <p:cNvSpPr/>
                  <p:nvPr/>
                </p:nvSpPr>
                <p:spPr>
                  <a:xfrm>
                    <a:off x="3795333" y="3390900"/>
                    <a:ext cx="9601200" cy="1295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8E8E8"/>
                  </a:solidFill>
                  <a:ln>
                    <a:noFill/>
                  </a:ln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A12AFE8-3184-9C3C-CE9A-25C778EEDBAF}"/>
                      </a:ext>
                    </a:extLst>
                  </p:cNvPr>
                  <p:cNvSpPr txBox="1"/>
                  <p:nvPr/>
                </p:nvSpPr>
                <p:spPr>
                  <a:xfrm>
                    <a:off x="5227320" y="3996443"/>
                    <a:ext cx="8320467" cy="5626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“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공정위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, 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학습참고서 시장 실태조사 나선다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”</a:t>
                    </a:r>
                    <a:endParaRPr lang="ko-KR" altLang="en-US" sz="2400" b="1" i="0">
                      <a:solidFill>
                        <a:srgbClr val="111111"/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FACB171-21E2-3F74-63E1-8CCCE90062E7}"/>
                    </a:ext>
                  </a:extLst>
                </p:cNvPr>
                <p:cNvSpPr txBox="1"/>
                <p:nvPr/>
              </p:nvSpPr>
              <p:spPr>
                <a:xfrm>
                  <a:off x="5791200" y="3512934"/>
                  <a:ext cx="8077200" cy="37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2024-07-28 </a:t>
                  </a:r>
                  <a:r>
                    <a:rPr lang="ko-KR" altLang="en-US" b="1">
                      <a:solidFill>
                        <a:schemeClr val="bg1">
                          <a:lumMod val="50000"/>
                        </a:schemeClr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아시아경제</a:t>
                  </a:r>
                  <a:endParaRPr lang="ko-KR" altLang="en-US" b="1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4E3EADCD-98C7-9724-C5DE-C5715A140762}"/>
                  </a:ext>
                </a:extLst>
              </p:cNvPr>
              <p:cNvSpPr/>
              <p:nvPr/>
            </p:nvSpPr>
            <p:spPr>
              <a:xfrm>
                <a:off x="4415016" y="3462130"/>
                <a:ext cx="914400" cy="914400"/>
              </a:xfrm>
              <a:prstGeom prst="ellipse">
                <a:avLst/>
              </a:prstGeom>
              <a:solidFill>
                <a:srgbClr val="8854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그림 46" descr="로고, 텍스트, 폰트, 상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0500C8CE-AA7A-AA53-A35F-7A4F9594D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216" y="3539296"/>
                <a:ext cx="756000" cy="756000"/>
              </a:xfrm>
              <a:prstGeom prst="rect">
                <a:avLst/>
              </a:prstGeom>
            </p:spPr>
          </p:pic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3203A11-3B69-E1A8-5C07-3AD3C0DAE3DE}"/>
                </a:ext>
              </a:extLst>
            </p:cNvPr>
            <p:cNvGrpSpPr/>
            <p:nvPr/>
          </p:nvGrpSpPr>
          <p:grpSpPr>
            <a:xfrm>
              <a:off x="4267773" y="6187560"/>
              <a:ext cx="9752454" cy="1062811"/>
              <a:chOff x="4267773" y="3387269"/>
              <a:chExt cx="9752454" cy="1062811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CEFB4E2-1F4B-A409-7775-8FB436F76015}"/>
                  </a:ext>
                </a:extLst>
              </p:cNvPr>
              <p:cNvGrpSpPr/>
              <p:nvPr/>
            </p:nvGrpSpPr>
            <p:grpSpPr>
              <a:xfrm>
                <a:off x="4267773" y="3387269"/>
                <a:ext cx="9752454" cy="1062811"/>
                <a:chOff x="4343400" y="3394889"/>
                <a:chExt cx="9752454" cy="1062811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962607A0-72AB-B708-A921-9E7824FB8590}"/>
                    </a:ext>
                  </a:extLst>
                </p:cNvPr>
                <p:cNvGrpSpPr/>
                <p:nvPr/>
              </p:nvGrpSpPr>
              <p:grpSpPr>
                <a:xfrm>
                  <a:off x="4343400" y="3394889"/>
                  <a:ext cx="9752454" cy="1062811"/>
                  <a:chOff x="3795333" y="3390900"/>
                  <a:chExt cx="9752454" cy="1295400"/>
                </a:xfrm>
              </p:grpSpPr>
              <p:sp>
                <p:nvSpPr>
                  <p:cNvPr id="60" name="사각형: 둥근 모서리 59">
                    <a:extLst>
                      <a:ext uri="{FF2B5EF4-FFF2-40B4-BE49-F238E27FC236}">
                        <a16:creationId xmlns:a16="http://schemas.microsoft.com/office/drawing/2014/main" id="{70079DFC-BC5F-6D21-DC54-9EDAB251F64A}"/>
                      </a:ext>
                    </a:extLst>
                  </p:cNvPr>
                  <p:cNvSpPr/>
                  <p:nvPr/>
                </p:nvSpPr>
                <p:spPr>
                  <a:xfrm>
                    <a:off x="3795333" y="3390900"/>
                    <a:ext cx="9601200" cy="1295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E8E8E8"/>
                  </a:solidFill>
                  <a:ln>
                    <a:noFill/>
                  </a:ln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F2C155A-0013-BC98-5B0F-9FEA958BF055}"/>
                      </a:ext>
                    </a:extLst>
                  </p:cNvPr>
                  <p:cNvSpPr txBox="1"/>
                  <p:nvPr/>
                </p:nvSpPr>
                <p:spPr>
                  <a:xfrm>
                    <a:off x="5227320" y="3996443"/>
                    <a:ext cx="8320467" cy="5626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“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사교육비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1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인당 월평균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47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만 원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…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서울 고등학생은 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102</a:t>
                    </a:r>
                    <a:r>
                      <a:rPr lang="ko-KR" altLang="en-US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만 원</a:t>
                    </a:r>
                    <a:r>
                      <a:rPr lang="en-US" altLang="ko-KR" sz="2400" b="1" i="0">
                        <a:solidFill>
                          <a:srgbClr val="111111"/>
                        </a:solidFill>
                        <a:effectLst/>
                        <a:latin typeface="조선일보명조" panose="02030304000000000000" pitchFamily="18" charset="-127"/>
                        <a:ea typeface="조선일보명조" panose="02030304000000000000" pitchFamily="18" charset="-127"/>
                        <a:cs typeface="조선일보명조" panose="02030304000000000000" pitchFamily="18" charset="-127"/>
                      </a:rPr>
                      <a:t>”</a:t>
                    </a:r>
                    <a:endParaRPr lang="ko-KR" altLang="en-US" sz="2400" b="1" i="0">
                      <a:solidFill>
                        <a:srgbClr val="111111"/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D753F02-D219-BF32-B687-69D3F782BD0E}"/>
                    </a:ext>
                  </a:extLst>
                </p:cNvPr>
                <p:cNvSpPr txBox="1"/>
                <p:nvPr/>
              </p:nvSpPr>
              <p:spPr>
                <a:xfrm>
                  <a:off x="5791200" y="3512934"/>
                  <a:ext cx="8077200" cy="37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i="0">
                      <a:solidFill>
                        <a:schemeClr val="bg1">
                          <a:lumMod val="50000"/>
                        </a:schemeClr>
                      </a:solidFill>
                      <a:effectLst/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2025-03-13 KBS</a:t>
                  </a:r>
                  <a:endParaRPr lang="ko-KR" altLang="en-US" b="1" i="0">
                    <a:solidFill>
                      <a:schemeClr val="bg1">
                        <a:lumMod val="50000"/>
                      </a:schemeClr>
                    </a:solidFill>
                    <a:effectLst/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A7C2D16-168A-0BE4-E064-2313BD8FC5A1}"/>
                  </a:ext>
                </a:extLst>
              </p:cNvPr>
              <p:cNvSpPr/>
              <p:nvPr/>
            </p:nvSpPr>
            <p:spPr>
              <a:xfrm>
                <a:off x="4415016" y="3462130"/>
                <a:ext cx="914400" cy="914400"/>
              </a:xfrm>
              <a:prstGeom prst="ellipse">
                <a:avLst/>
              </a:prstGeom>
              <a:solidFill>
                <a:srgbClr val="8854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 descr="로고, 텍스트, 폰트, 상징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3AB9564-721E-D4FE-A4C9-BF1A13802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216" y="3539296"/>
                <a:ext cx="756000" cy="75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1381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EA15-E733-B90E-66F5-6C16AAD2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D4AE4E4-41DB-1C98-44B6-0D095D2B3267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92C6D1B-AEC5-3001-2503-DC68D39D2B91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CFE4D8-275C-4914-B7D6-771C31989551}"/>
              </a:ext>
            </a:extLst>
          </p:cNvPr>
          <p:cNvSpPr txBox="1"/>
          <p:nvPr/>
        </p:nvSpPr>
        <p:spPr>
          <a:xfrm>
            <a:off x="13188398" y="9543504"/>
            <a:ext cx="5136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출처</a:t>
            </a:r>
            <a:r>
              <a:rPr lang="en-US" altLang="ko-KR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 통계청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「초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·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중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·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고 사교육비조사」</a:t>
            </a:r>
            <a:b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</a:b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* 자료 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: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통계청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「초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·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중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·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고 사교육비조사」 각 연도</a:t>
            </a:r>
            <a:endParaRPr lang="ko-KR" altLang="en-US">
              <a:latin typeface="구름 산스 400" pitchFamily="2" charset="-127"/>
              <a:ea typeface="구름 산스 400" pitchFamily="2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A1B658C6-E033-1F9C-4D9B-19A9F4FE43E8}"/>
              </a:ext>
            </a:extLst>
          </p:cNvPr>
          <p:cNvGrpSpPr/>
          <p:nvPr/>
        </p:nvGrpSpPr>
        <p:grpSpPr>
          <a:xfrm>
            <a:off x="-1600200" y="-1747780"/>
            <a:ext cx="15538781" cy="11082280"/>
            <a:chOff x="-1918226" y="-1981464"/>
            <a:chExt cx="15538781" cy="11082280"/>
          </a:xfrm>
        </p:grpSpPr>
        <p:sp>
          <p:nvSpPr>
            <p:cNvPr id="85" name="원호 84">
              <a:extLst>
                <a:ext uri="{FF2B5EF4-FFF2-40B4-BE49-F238E27FC236}">
                  <a16:creationId xmlns:a16="http://schemas.microsoft.com/office/drawing/2014/main" id="{1900527E-9D40-36AC-9FE2-BEFAB6022782}"/>
                </a:ext>
              </a:extLst>
            </p:cNvPr>
            <p:cNvSpPr/>
            <p:nvPr/>
          </p:nvSpPr>
          <p:spPr>
            <a:xfrm flipV="1">
              <a:off x="-1918226" y="-1981464"/>
              <a:ext cx="14874292" cy="6281680"/>
            </a:xfrm>
            <a:prstGeom prst="arc">
              <a:avLst>
                <a:gd name="adj1" fmla="val 16200000"/>
                <a:gd name="adj2" fmla="val 21171516"/>
              </a:avLst>
            </a:prstGeom>
            <a:ln w="254000">
              <a:solidFill>
                <a:srgbClr val="D9202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A7A8FAF-983E-C135-589A-81FF904BAE4D}"/>
                </a:ext>
              </a:extLst>
            </p:cNvPr>
            <p:cNvGrpSpPr/>
            <p:nvPr/>
          </p:nvGrpSpPr>
          <p:grpSpPr>
            <a:xfrm>
              <a:off x="4667444" y="3467100"/>
              <a:ext cx="8953111" cy="5633716"/>
              <a:chOff x="5227294" y="3472184"/>
              <a:chExt cx="8953111" cy="563371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A964264-2351-0F76-F26F-5231DA709B1E}"/>
                  </a:ext>
                </a:extLst>
              </p:cNvPr>
              <p:cNvSpPr/>
              <p:nvPr/>
            </p:nvSpPr>
            <p:spPr>
              <a:xfrm>
                <a:off x="5367186" y="7200639"/>
                <a:ext cx="8673327" cy="107153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scene3d>
                <a:camera prst="perspectiveRelaxed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정육면체 7">
                <a:extLst>
                  <a:ext uri="{FF2B5EF4-FFF2-40B4-BE49-F238E27FC236}">
                    <a16:creationId xmlns:a16="http://schemas.microsoft.com/office/drawing/2014/main" id="{4ECA96E5-427E-5598-D3F1-E8809635842F}"/>
                  </a:ext>
                </a:extLst>
              </p:cNvPr>
              <p:cNvSpPr/>
              <p:nvPr/>
            </p:nvSpPr>
            <p:spPr>
              <a:xfrm>
                <a:off x="5826547" y="5876372"/>
                <a:ext cx="826136" cy="2024942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정육면체 10">
                <a:extLst>
                  <a:ext uri="{FF2B5EF4-FFF2-40B4-BE49-F238E27FC236}">
                    <a16:creationId xmlns:a16="http://schemas.microsoft.com/office/drawing/2014/main" id="{07CF3ABD-E2FE-5393-AC45-EA45E1B15C10}"/>
                  </a:ext>
                </a:extLst>
              </p:cNvPr>
              <p:cNvSpPr/>
              <p:nvPr/>
            </p:nvSpPr>
            <p:spPr>
              <a:xfrm>
                <a:off x="7561136" y="5365817"/>
                <a:ext cx="826136" cy="2531178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정육면체 11">
                <a:extLst>
                  <a:ext uri="{FF2B5EF4-FFF2-40B4-BE49-F238E27FC236}">
                    <a16:creationId xmlns:a16="http://schemas.microsoft.com/office/drawing/2014/main" id="{F4ADDC85-71DC-2FEA-1C4C-1EFDD840C3CA}"/>
                  </a:ext>
                </a:extLst>
              </p:cNvPr>
              <p:cNvSpPr/>
              <p:nvPr/>
            </p:nvSpPr>
            <p:spPr>
              <a:xfrm>
                <a:off x="9290782" y="4762654"/>
                <a:ext cx="826136" cy="3138661"/>
              </a:xfrm>
              <a:prstGeom prst="cub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정육면체 12">
                <a:extLst>
                  <a:ext uri="{FF2B5EF4-FFF2-40B4-BE49-F238E27FC236}">
                    <a16:creationId xmlns:a16="http://schemas.microsoft.com/office/drawing/2014/main" id="{1A4F8B58-792B-78D9-2B86-CAB498D9AA3F}"/>
                  </a:ext>
                </a:extLst>
              </p:cNvPr>
              <p:cNvSpPr/>
              <p:nvPr/>
            </p:nvSpPr>
            <p:spPr>
              <a:xfrm>
                <a:off x="11025371" y="4425163"/>
                <a:ext cx="826136" cy="3476151"/>
              </a:xfrm>
              <a:prstGeom prst="cub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정육면체 13">
                <a:extLst>
                  <a:ext uri="{FF2B5EF4-FFF2-40B4-BE49-F238E27FC236}">
                    <a16:creationId xmlns:a16="http://schemas.microsoft.com/office/drawing/2014/main" id="{D67574C7-81AA-88F5-7961-89977F3F87C6}"/>
                  </a:ext>
                </a:extLst>
              </p:cNvPr>
              <p:cNvSpPr/>
              <p:nvPr/>
            </p:nvSpPr>
            <p:spPr>
              <a:xfrm>
                <a:off x="12759961" y="3851430"/>
                <a:ext cx="826136" cy="4049885"/>
              </a:xfrm>
              <a:prstGeom prst="cube">
                <a:avLst/>
              </a:prstGeom>
              <a:solidFill>
                <a:srgbClr val="8854F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AEBD873-A8F4-3E63-6475-A187D53B9189}"/>
                  </a:ext>
                </a:extLst>
              </p:cNvPr>
              <p:cNvSpPr/>
              <p:nvPr/>
            </p:nvSpPr>
            <p:spPr>
              <a:xfrm>
                <a:off x="5227294" y="8057865"/>
                <a:ext cx="8953111" cy="6429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DA43DAF-0DA3-6018-51FF-86EF7A83FDF3}"/>
                  </a:ext>
                </a:extLst>
              </p:cNvPr>
              <p:cNvSpPr txBox="1"/>
              <p:nvPr/>
            </p:nvSpPr>
            <p:spPr>
              <a:xfrm>
                <a:off x="7561136" y="8244657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2021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A8C3FE-C1F2-F453-A0A5-F7192EB298CC}"/>
                  </a:ext>
                </a:extLst>
              </p:cNvPr>
              <p:cNvSpPr txBox="1"/>
              <p:nvPr/>
            </p:nvSpPr>
            <p:spPr>
              <a:xfrm>
                <a:off x="5826547" y="8244657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2020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BC92A31-AF9A-6439-5A44-DF261F562885}"/>
                  </a:ext>
                </a:extLst>
              </p:cNvPr>
              <p:cNvSpPr txBox="1"/>
              <p:nvPr/>
            </p:nvSpPr>
            <p:spPr>
              <a:xfrm>
                <a:off x="9290782" y="8246211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2022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DAC6F44-2441-9594-B179-AA8E77EE974D}"/>
                  </a:ext>
                </a:extLst>
              </p:cNvPr>
              <p:cNvSpPr txBox="1"/>
              <p:nvPr/>
            </p:nvSpPr>
            <p:spPr>
              <a:xfrm>
                <a:off x="11025371" y="8246211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2023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60F5033-0327-5803-F9FE-42404BCBF39C}"/>
                  </a:ext>
                </a:extLst>
              </p:cNvPr>
              <p:cNvSpPr txBox="1"/>
              <p:nvPr/>
            </p:nvSpPr>
            <p:spPr>
              <a:xfrm>
                <a:off x="12759961" y="8244657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2024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2E138F5-3EA9-4ACD-C17F-7A11D385108D}"/>
                  </a:ext>
                </a:extLst>
              </p:cNvPr>
              <p:cNvSpPr txBox="1"/>
              <p:nvPr/>
            </p:nvSpPr>
            <p:spPr>
              <a:xfrm>
                <a:off x="12851428" y="8759661"/>
                <a:ext cx="1328977" cy="346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i="0">
                    <a:solidFill>
                      <a:srgbClr val="333333"/>
                    </a:solidFill>
                    <a:effectLst/>
                    <a:latin typeface="구름 산스 400" pitchFamily="2" charset="-127"/>
                    <a:ea typeface="구름 산스 400" pitchFamily="2" charset="-127"/>
                  </a:rPr>
                  <a:t>(</a:t>
                </a:r>
                <a:r>
                  <a:rPr lang="ko-KR" altLang="en-US" sz="1600" b="1" i="0">
                    <a:solidFill>
                      <a:srgbClr val="333333"/>
                    </a:solidFill>
                    <a:effectLst/>
                    <a:latin typeface="구름 산스 400" pitchFamily="2" charset="-127"/>
                    <a:ea typeface="구름 산스 400" pitchFamily="2" charset="-127"/>
                  </a:rPr>
                  <a:t>단위 </a:t>
                </a:r>
                <a:r>
                  <a:rPr lang="en-US" altLang="ko-KR" sz="1600" b="1" i="0">
                    <a:solidFill>
                      <a:srgbClr val="333333"/>
                    </a:solidFill>
                    <a:effectLst/>
                    <a:latin typeface="구름 산스 400" pitchFamily="2" charset="-127"/>
                    <a:ea typeface="구름 산스 400" pitchFamily="2" charset="-127"/>
                  </a:rPr>
                  <a:t>: </a:t>
                </a:r>
                <a:r>
                  <a:rPr lang="ko-KR" altLang="en-US" sz="1600" b="1" i="0">
                    <a:solidFill>
                      <a:srgbClr val="333333"/>
                    </a:solidFill>
                    <a:effectLst/>
                    <a:latin typeface="구름 산스 400" pitchFamily="2" charset="-127"/>
                    <a:ea typeface="구름 산스 400" pitchFamily="2" charset="-127"/>
                  </a:rPr>
                  <a:t>만 원</a:t>
                </a:r>
                <a:r>
                  <a:rPr lang="en-US" altLang="ko-KR" sz="1600" b="1" i="0">
                    <a:solidFill>
                      <a:srgbClr val="333333"/>
                    </a:solidFill>
                    <a:effectLst/>
                    <a:latin typeface="구름 산스 400" pitchFamily="2" charset="-127"/>
                    <a:ea typeface="구름 산스 400" pitchFamily="2" charset="-127"/>
                  </a:rPr>
                  <a:t>)</a:t>
                </a:r>
                <a:endParaRPr lang="ko-KR" altLang="en-US" sz="1600">
                  <a:latin typeface="구름 산스 400" pitchFamily="2" charset="-127"/>
                  <a:ea typeface="구름 산스 400" pitchFamily="2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7F41A41-7354-87D1-5073-D3EE5D0C316B}"/>
                  </a:ext>
                </a:extLst>
              </p:cNvPr>
              <p:cNvSpPr txBox="1"/>
              <p:nvPr/>
            </p:nvSpPr>
            <p:spPr>
              <a:xfrm>
                <a:off x="5826547" y="5497127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30.2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8322730-5A0E-E3D8-DBE2-A45C1EE64A01}"/>
                  </a:ext>
                </a:extLst>
              </p:cNvPr>
              <p:cNvSpPr txBox="1"/>
              <p:nvPr/>
            </p:nvSpPr>
            <p:spPr>
              <a:xfrm>
                <a:off x="7563900" y="4984141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36.7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49265F3-9615-4FC8-A422-D2AA6028B197}"/>
                  </a:ext>
                </a:extLst>
              </p:cNvPr>
              <p:cNvSpPr txBox="1"/>
              <p:nvPr/>
            </p:nvSpPr>
            <p:spPr>
              <a:xfrm>
                <a:off x="9290782" y="4383408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41.0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569B94E-C2C0-F603-CDE9-D98DDA5A48AC}"/>
                  </a:ext>
                </a:extLst>
              </p:cNvPr>
              <p:cNvSpPr txBox="1"/>
              <p:nvPr/>
            </p:nvSpPr>
            <p:spPr>
              <a:xfrm>
                <a:off x="11025371" y="4045918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43.4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F10B6A6-376C-ACBC-1480-693C8690BB61}"/>
                  </a:ext>
                </a:extLst>
              </p:cNvPr>
              <p:cNvSpPr txBox="1"/>
              <p:nvPr/>
            </p:nvSpPr>
            <p:spPr>
              <a:xfrm>
                <a:off x="12759961" y="3472184"/>
                <a:ext cx="826136" cy="3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구름 산스 700" pitchFamily="2" charset="-127"/>
                    <a:ea typeface="구름 산스 700" pitchFamily="2" charset="-127"/>
                  </a:rPr>
                  <a:t>47.4</a:t>
                </a:r>
                <a:endParaRPr lang="ko-KR" altLang="en-US">
                  <a:latin typeface="구름 산스 700" pitchFamily="2" charset="-127"/>
                  <a:ea typeface="구름 산스 700" pitchFamily="2" charset="-127"/>
                </a:endParaRPr>
              </a:p>
            </p:txBody>
          </p:sp>
        </p:grpSp>
      </p:grpSp>
      <p:sp>
        <p:nvSpPr>
          <p:cNvPr id="100" name="TextBox 4">
            <a:extLst>
              <a:ext uri="{FF2B5EF4-FFF2-40B4-BE49-F238E27FC236}">
                <a16:creationId xmlns:a16="http://schemas.microsoft.com/office/drawing/2014/main" id="{E53346D8-8FA6-3F44-DE71-AD749F9B7177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학생 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1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인당 월평균 사교육비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6675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DBC8-CFE5-ADEA-9DE3-30FF3F97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0B84F6F-7F2A-A51F-5305-81A2C10BA02D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4B0C9AF-90D9-5CB3-513D-EBF0CEF79B0C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00" name="TextBox 4">
            <a:extLst>
              <a:ext uri="{FF2B5EF4-FFF2-40B4-BE49-F238E27FC236}">
                <a16:creationId xmlns:a16="http://schemas.microsoft.com/office/drawing/2014/main" id="{C05E9E1C-0535-E47F-E4A7-770A18028188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대한민국 교재 시장 규모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44AA6-F7FB-A844-4022-95463C3391C2}"/>
              </a:ext>
            </a:extLst>
          </p:cNvPr>
          <p:cNvSpPr txBox="1"/>
          <p:nvPr/>
        </p:nvSpPr>
        <p:spPr>
          <a:xfrm>
            <a:off x="12268200" y="9791700"/>
            <a:ext cx="6132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출처</a:t>
            </a:r>
            <a:r>
              <a:rPr lang="en-US" altLang="ko-KR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 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 대한출판문화협회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</a:t>
            </a:r>
            <a:r>
              <a:rPr lang="en-US" altLang="ko-KR" b="0" i="0">
                <a:effectLst/>
                <a:latin typeface="구름 산스 400" pitchFamily="2" charset="-127"/>
                <a:ea typeface="구름 산스 400" pitchFamily="2" charset="-127"/>
              </a:rPr>
              <a:t>2023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년</a:t>
            </a:r>
            <a:r>
              <a:rPr lang="en-US" altLang="ko-KR" b="0" i="0">
                <a:effectLst/>
                <a:latin typeface="구름 산스 400" pitchFamily="2" charset="-127"/>
                <a:ea typeface="구름 산스 400" pitchFamily="2" charset="-127"/>
              </a:rPr>
              <a:t>-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출판시장</a:t>
            </a:r>
            <a:r>
              <a:rPr lang="en-US" altLang="ko-KR" b="0" i="0">
                <a:effectLst/>
                <a:latin typeface="구름 산스 400" pitchFamily="2" charset="-127"/>
                <a:ea typeface="구름 산스 400" pitchFamily="2" charset="-127"/>
              </a:rPr>
              <a:t>-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통계</a:t>
            </a:r>
            <a:r>
              <a:rPr lang="en-US" altLang="ko-KR" b="0" i="0">
                <a:effectLst/>
                <a:latin typeface="구름 산스 400" pitchFamily="2" charset="-127"/>
                <a:ea typeface="구름 산스 400" pitchFamily="2" charset="-127"/>
              </a:rPr>
              <a:t>-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보고서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」</a:t>
            </a:r>
            <a:endParaRPr lang="ko-KR" altLang="en-US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AB5B39D-BD33-1D4F-013D-17D2056A9A20}"/>
              </a:ext>
            </a:extLst>
          </p:cNvPr>
          <p:cNvSpPr txBox="1"/>
          <p:nvPr/>
        </p:nvSpPr>
        <p:spPr>
          <a:xfrm>
            <a:off x="1219200" y="4152900"/>
            <a:ext cx="14859000" cy="363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2023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년 기준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15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개 교과서 및 학습참고서 업체의 전체 매출액 </a:t>
            </a:r>
            <a:r>
              <a:rPr lang="ko-KR" altLang="en-US" sz="32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약 </a:t>
            </a:r>
            <a:r>
              <a:rPr lang="en-US" altLang="ko-KR" sz="32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1</a:t>
            </a:r>
            <a:r>
              <a:rPr lang="ko-KR" altLang="en-US" sz="32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조 </a:t>
            </a:r>
            <a:r>
              <a:rPr lang="en-US" altLang="ko-KR" sz="32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3,980</a:t>
            </a:r>
            <a:r>
              <a:rPr lang="ko-KR" altLang="en-US" sz="3200">
                <a:solidFill>
                  <a:srgbClr val="2E1A66"/>
                </a:solidFill>
                <a:latin typeface="구름 산스 700" pitchFamily="2" charset="-127"/>
                <a:ea typeface="구름 산스 700" pitchFamily="2" charset="-127"/>
              </a:rPr>
              <a:t>억 원</a:t>
            </a:r>
            <a:endParaRPr lang="en-US" altLang="ko-KR" sz="3200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3200" b="1">
              <a:solidFill>
                <a:srgbClr val="2E1A66"/>
              </a:solidFill>
              <a:latin typeface="구름 산스 700" pitchFamily="2" charset="-127"/>
              <a:ea typeface="구름 산스 7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2010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년 기준 </a:t>
            </a:r>
            <a:r>
              <a:rPr lang="ko-KR" altLang="en-US" sz="3200" i="0">
                <a:solidFill>
                  <a:srgbClr val="9A70F8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초</a:t>
            </a:r>
            <a:r>
              <a:rPr lang="en-US" altLang="ko-KR" sz="3200" i="0">
                <a:solidFill>
                  <a:srgbClr val="9A70F8"/>
                </a:solidFill>
                <a:effectLst/>
                <a:latin typeface="구름 산스 500" pitchFamily="2" charset="-127"/>
                <a:ea typeface="구름 산스 500" pitchFamily="2" charset="-127"/>
              </a:rPr>
              <a:t>·</a:t>
            </a:r>
            <a:r>
              <a:rPr lang="ko-KR" altLang="en-US" sz="3200" i="0">
                <a:solidFill>
                  <a:srgbClr val="9A70F8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중</a:t>
            </a:r>
            <a:r>
              <a:rPr lang="en-US" altLang="ko-KR" sz="3200" i="0">
                <a:solidFill>
                  <a:srgbClr val="9A70F8"/>
                </a:solidFill>
                <a:effectLst/>
                <a:latin typeface="구름 산스 500" pitchFamily="2" charset="-127"/>
                <a:ea typeface="구름 산스 500" pitchFamily="2" charset="-127"/>
              </a:rPr>
              <a:t>·</a:t>
            </a:r>
            <a:r>
              <a:rPr lang="ko-KR" altLang="en-US" sz="3200" i="0">
                <a:solidFill>
                  <a:srgbClr val="9A70F8"/>
                </a:solidFill>
                <a:effectLst/>
                <a:latin typeface="구름 산스 500" pitchFamily="2" charset="-127"/>
                <a:ea typeface="구름 산스 500" pitchFamily="2" charset="-127"/>
              </a:rPr>
              <a:t>고교생의 한 학기 평균 학습참고서 구입 비용 </a:t>
            </a:r>
            <a:r>
              <a:rPr lang="en-US" altLang="ko-KR" sz="3200" b="1" i="0">
                <a:solidFill>
                  <a:srgbClr val="2E1A66"/>
                </a:solidFill>
                <a:effectLst/>
                <a:latin typeface="구름 산스 500" pitchFamily="2" charset="-127"/>
                <a:ea typeface="구름 산스 500" pitchFamily="2" charset="-127"/>
              </a:rPr>
              <a:t>6</a:t>
            </a:r>
            <a:r>
              <a:rPr lang="ko-KR" altLang="en-US" sz="3200" b="1" i="0">
                <a:solidFill>
                  <a:srgbClr val="2E1A66"/>
                </a:solidFill>
                <a:effectLst/>
                <a:latin typeface="구름 산스 500" pitchFamily="2" charset="-127"/>
                <a:ea typeface="구름 산스 500" pitchFamily="2" charset="-127"/>
              </a:rPr>
              <a:t>만 </a:t>
            </a:r>
            <a:r>
              <a:rPr lang="en-US" altLang="ko-KR" sz="3200" b="1" i="0">
                <a:solidFill>
                  <a:srgbClr val="2E1A66"/>
                </a:solidFill>
                <a:effectLst/>
                <a:latin typeface="구름 산스 500" pitchFamily="2" charset="-127"/>
                <a:ea typeface="구름 산스 500" pitchFamily="2" charset="-127"/>
              </a:rPr>
              <a:t>8000</a:t>
            </a:r>
            <a:r>
              <a:rPr lang="ko-KR" altLang="en-US" sz="3200" b="1" i="0">
                <a:solidFill>
                  <a:srgbClr val="2E1A66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원</a:t>
            </a:r>
            <a:endParaRPr lang="en-US" altLang="ko-KR" sz="3200" b="1" i="0">
              <a:solidFill>
                <a:srgbClr val="2E1A66"/>
              </a:solidFill>
              <a:effectLst/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-&gt; 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물가상승 배수를 적용한 </a:t>
            </a:r>
            <a:r>
              <a:rPr lang="en-US" altLang="ko-KR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2024</a:t>
            </a:r>
            <a:r>
              <a:rPr lang="ko-KR" altLang="en-US" sz="3200">
                <a:solidFill>
                  <a:srgbClr val="9A70F8"/>
                </a:solidFill>
                <a:latin typeface="구름 산스 500" pitchFamily="2" charset="-127"/>
                <a:ea typeface="구름 산스 500" pitchFamily="2" charset="-127"/>
              </a:rPr>
              <a:t>년 기준 환산금액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약 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9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만원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연 평균 </a:t>
            </a:r>
            <a:r>
              <a:rPr lang="en-US" altLang="ko-KR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18</a:t>
            </a:r>
            <a:r>
              <a:rPr lang="ko-KR" altLang="en-US" sz="3200" b="1">
                <a:solidFill>
                  <a:srgbClr val="2E1A66"/>
                </a:solidFill>
                <a:latin typeface="구름 산스 500" pitchFamily="2" charset="-127"/>
                <a:ea typeface="구름 산스 500" pitchFamily="2" charset="-127"/>
              </a:rPr>
              <a:t>만원</a:t>
            </a:r>
            <a:endParaRPr lang="en-US" altLang="ko-KR" sz="3200" b="1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è"/>
            </a:pPr>
            <a:endParaRPr lang="en-US" altLang="ko-KR" sz="3200" b="1">
              <a:solidFill>
                <a:srgbClr val="2E1A66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2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F499-2418-53A3-1B6E-AB2E9BAE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9812879-2D48-BA24-CBD8-BE1B8A0C952D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3E26990-FC13-56D9-874A-479BC68A04A8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sp>
        <p:nvSpPr>
          <p:cNvPr id="100" name="TextBox 4">
            <a:extLst>
              <a:ext uri="{FF2B5EF4-FFF2-40B4-BE49-F238E27FC236}">
                <a16:creationId xmlns:a16="http://schemas.microsoft.com/office/drawing/2014/main" id="{23761035-A0C6-75AF-5F0C-B1C04A62F785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대한민국 사설학원수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강사수 및 수강인원 통계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39A38-3D1F-370C-5FEA-756FFBA73EAC}"/>
              </a:ext>
            </a:extLst>
          </p:cNvPr>
          <p:cNvSpPr txBox="1"/>
          <p:nvPr/>
        </p:nvSpPr>
        <p:spPr>
          <a:xfrm>
            <a:off x="11887200" y="9791700"/>
            <a:ext cx="651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출처</a:t>
            </a:r>
            <a:r>
              <a:rPr lang="en-US" altLang="ko-KR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: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 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 한국여성정책연구원</a:t>
            </a:r>
            <a:r>
              <a:rPr lang="en-US" altLang="ko-KR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사설학원수</a:t>
            </a:r>
            <a:r>
              <a:rPr lang="en-US" altLang="ko-KR" b="0" i="0"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b="0" i="0">
                <a:effectLst/>
                <a:latin typeface="구름 산스 400" pitchFamily="2" charset="-127"/>
                <a:ea typeface="구름 산스 400" pitchFamily="2" charset="-127"/>
              </a:rPr>
              <a:t>강사수 및 수강인원</a:t>
            </a:r>
            <a:r>
              <a:rPr lang="ko-KR" altLang="en-US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」</a:t>
            </a:r>
            <a:endParaRPr lang="ko-KR" altLang="en-US">
              <a:latin typeface="구름 산스 400" pitchFamily="2" charset="-127"/>
              <a:ea typeface="구름 산스 4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30A94-9B4A-A8F4-4773-B1FECA6CDC46}"/>
              </a:ext>
            </a:extLst>
          </p:cNvPr>
          <p:cNvGrpSpPr/>
          <p:nvPr/>
        </p:nvGrpSpPr>
        <p:grpSpPr>
          <a:xfrm>
            <a:off x="1928433" y="4457700"/>
            <a:ext cx="14430567" cy="3733800"/>
            <a:chOff x="1928433" y="4305300"/>
            <a:chExt cx="14430567" cy="37338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4CDA6DE-3796-F9D6-6F58-DA4CE79A5B83}"/>
                </a:ext>
              </a:extLst>
            </p:cNvPr>
            <p:cNvSpPr/>
            <p:nvPr/>
          </p:nvSpPr>
          <p:spPr>
            <a:xfrm>
              <a:off x="1928433" y="4305300"/>
              <a:ext cx="3733800" cy="3733800"/>
            </a:xfrm>
            <a:prstGeom prst="ellipse">
              <a:avLst/>
            </a:prstGeom>
            <a:solidFill>
              <a:srgbClr val="EDE6FE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4BA00F7-48D2-A286-8919-8F245296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33" y="4541700"/>
              <a:ext cx="1440000" cy="14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CCDFF2-AD88-BA97-C760-92F2AD2CD6CB}"/>
                </a:ext>
              </a:extLst>
            </p:cNvPr>
            <p:cNvSpPr txBox="1"/>
            <p:nvPr/>
          </p:nvSpPr>
          <p:spPr>
            <a:xfrm>
              <a:off x="2355333" y="6048547"/>
              <a:ext cx="288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90,385</a:t>
              </a:r>
              <a:r>
                <a:rPr lang="ko-KR" altLang="en-US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개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E5A42D-D3AF-DD5F-481C-6CCF8415A737}"/>
                </a:ext>
              </a:extLst>
            </p:cNvPr>
            <p:cNvSpPr txBox="1"/>
            <p:nvPr/>
          </p:nvSpPr>
          <p:spPr>
            <a:xfrm>
              <a:off x="3161299" y="7024502"/>
              <a:ext cx="1268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804BF7"/>
                  </a:solidFill>
                  <a:latin typeface="구름 산스 700" pitchFamily="2" charset="-127"/>
                  <a:ea typeface="구름 산스 700" pitchFamily="2" charset="-127"/>
                </a:rPr>
                <a:t>학원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AC57015-561D-B95E-31F4-8C5ED9235F33}"/>
                </a:ext>
              </a:extLst>
            </p:cNvPr>
            <p:cNvSpPr/>
            <p:nvPr/>
          </p:nvSpPr>
          <p:spPr>
            <a:xfrm>
              <a:off x="12625200" y="4305300"/>
              <a:ext cx="3733800" cy="3733800"/>
            </a:xfrm>
            <a:prstGeom prst="ellipse">
              <a:avLst/>
            </a:prstGeom>
            <a:solidFill>
              <a:srgbClr val="EDE6FE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블랙, 어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F570913-0428-0B8C-414A-9C68D394D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2100" y="4465500"/>
              <a:ext cx="1440000" cy="144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E7E4CA-5522-9820-7B80-2274A1C08A6F}"/>
                </a:ext>
              </a:extLst>
            </p:cNvPr>
            <p:cNvSpPr txBox="1"/>
            <p:nvPr/>
          </p:nvSpPr>
          <p:spPr>
            <a:xfrm>
              <a:off x="13052100" y="6048547"/>
              <a:ext cx="288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364,363</a:t>
              </a:r>
              <a:r>
                <a:rPr lang="ko-KR" altLang="en-US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0C34E9-1DCE-067D-B494-A7A52BE7F0F0}"/>
                </a:ext>
              </a:extLst>
            </p:cNvPr>
            <p:cNvSpPr txBox="1"/>
            <p:nvPr/>
          </p:nvSpPr>
          <p:spPr>
            <a:xfrm>
              <a:off x="13858066" y="7024502"/>
              <a:ext cx="1268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804BF7"/>
                  </a:solidFill>
                  <a:latin typeface="구름 산스 700" pitchFamily="2" charset="-127"/>
                  <a:ea typeface="구름 산스 700" pitchFamily="2" charset="-127"/>
                </a:rPr>
                <a:t>강사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5E01C18-1785-021A-C344-C3036584B350}"/>
                </a:ext>
              </a:extLst>
            </p:cNvPr>
            <p:cNvSpPr/>
            <p:nvPr/>
          </p:nvSpPr>
          <p:spPr>
            <a:xfrm>
              <a:off x="7275600" y="4305300"/>
              <a:ext cx="3733800" cy="3733800"/>
            </a:xfrm>
            <a:prstGeom prst="ellipse">
              <a:avLst/>
            </a:prstGeom>
            <a:solidFill>
              <a:srgbClr val="EDE6FE"/>
            </a:solidFill>
            <a:ln>
              <a:solidFill>
                <a:srgbClr val="2E1A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블랙, 어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23E8AAD-6822-754D-3059-7D7E6490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187" y="4617900"/>
              <a:ext cx="1440000" cy="144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1E6C21-F702-95FA-C3C8-94ADE5D22F7A}"/>
                </a:ext>
              </a:extLst>
            </p:cNvPr>
            <p:cNvSpPr txBox="1"/>
            <p:nvPr/>
          </p:nvSpPr>
          <p:spPr>
            <a:xfrm>
              <a:off x="7702500" y="6048547"/>
              <a:ext cx="288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1,416,566</a:t>
              </a:r>
              <a:r>
                <a:rPr lang="ko-KR" altLang="en-US" sz="3200" b="1">
                  <a:solidFill>
                    <a:srgbClr val="2E1A66"/>
                  </a:solidFill>
                  <a:latin typeface="구름 산스 700" pitchFamily="2" charset="-127"/>
                  <a:ea typeface="구름 산스 700" pitchFamily="2" charset="-127"/>
                </a:rPr>
                <a:t>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2B01C3-9F64-918C-59AE-40E359E45BCB}"/>
                </a:ext>
              </a:extLst>
            </p:cNvPr>
            <p:cNvSpPr txBox="1"/>
            <p:nvPr/>
          </p:nvSpPr>
          <p:spPr>
            <a:xfrm>
              <a:off x="8505153" y="7024502"/>
              <a:ext cx="1268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solidFill>
                    <a:srgbClr val="804BF7"/>
                  </a:solidFill>
                  <a:latin typeface="구름 산스 700" pitchFamily="2" charset="-127"/>
                  <a:ea typeface="구름 산스 700" pitchFamily="2" charset="-127"/>
                </a:rPr>
                <a:t>학생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09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7BF76-56EE-3E87-9AD6-BCB773724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EF73AC9-5FB4-5202-DCF5-27B03AB26CD1}"/>
              </a:ext>
            </a:extLst>
          </p:cNvPr>
          <p:cNvSpPr txBox="1"/>
          <p:nvPr/>
        </p:nvSpPr>
        <p:spPr>
          <a:xfrm>
            <a:off x="1144562" y="419100"/>
            <a:ext cx="139617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8854F7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41159CC-761A-9A41-E20A-594B2ABFC661}"/>
              </a:ext>
            </a:extLst>
          </p:cNvPr>
          <p:cNvSpPr txBox="1"/>
          <p:nvPr/>
        </p:nvSpPr>
        <p:spPr>
          <a:xfrm>
            <a:off x="1144562" y="1306830"/>
            <a:ext cx="5301543" cy="120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>
                <a:solidFill>
                  <a:srgbClr val="252525"/>
                </a:solidFill>
                <a:latin typeface="구름 산스 700" pitchFamily="2" charset="-127"/>
                <a:ea typeface="구름 산스 700" pitchFamily="2" charset="-127"/>
                <a:cs typeface="Tlab 돋움 레귤러 Bold"/>
                <a:sym typeface="Tlab 돋움 레귤러 Bold"/>
              </a:rPr>
              <a:t>시장 분석</a:t>
            </a:r>
            <a:endParaRPr lang="en-US" sz="5200">
              <a:solidFill>
                <a:srgbClr val="252525"/>
              </a:solidFill>
              <a:latin typeface="구름 산스 700" pitchFamily="2" charset="-127"/>
              <a:ea typeface="구름 산스 700" pitchFamily="2" charset="-127"/>
              <a:cs typeface="Tlab 돋움 레귤러 Bold"/>
              <a:sym typeface="Tlab 돋움 레귤러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1612065-3345-DBA5-8136-C865768C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4274481"/>
            <a:ext cx="5134692" cy="3562847"/>
          </a:xfrm>
          <a:prstGeom prst="rect">
            <a:avLst/>
          </a:prstGeom>
          <a:ln w="9525">
            <a:solidFill>
              <a:srgbClr val="2E1A66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74E43D-71F6-FCB4-5036-5BB4CD54D7FB}"/>
              </a:ext>
            </a:extLst>
          </p:cNvPr>
          <p:cNvSpPr txBox="1"/>
          <p:nvPr/>
        </p:nvSpPr>
        <p:spPr>
          <a:xfrm>
            <a:off x="9372600" y="9748941"/>
            <a:ext cx="8915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출처</a:t>
            </a:r>
            <a:r>
              <a:rPr lang="en-US" altLang="ko-KR" sz="1400" b="1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: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 </a:t>
            </a:r>
            <a:r>
              <a:rPr lang="en-US" altLang="ko-KR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AI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타임스</a:t>
            </a:r>
            <a:r>
              <a:rPr lang="en-US" altLang="ko-KR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 </a:t>
            </a:r>
            <a:r>
              <a:rPr lang="en-US" altLang="ko-KR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AI </a:t>
            </a:r>
            <a:r>
              <a:rPr lang="ko-KR" altLang="en-US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교육 시장</a:t>
            </a:r>
            <a:r>
              <a:rPr lang="en-US" altLang="ko-KR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, 2028</a:t>
            </a:r>
            <a:r>
              <a:rPr lang="ko-KR" altLang="en-US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년까지 연평균 </a:t>
            </a:r>
            <a:r>
              <a:rPr lang="en-US" altLang="ko-KR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52% </a:t>
            </a:r>
            <a:r>
              <a:rPr lang="ko-KR" altLang="en-US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성장</a:t>
            </a:r>
            <a:r>
              <a:rPr lang="en-US" altLang="ko-KR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..."</a:t>
            </a:r>
            <a:r>
              <a:rPr lang="ko-KR" altLang="en-US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맞춤형 학습이 성장 주도</a:t>
            </a:r>
            <a:r>
              <a:rPr lang="en-US" altLang="ko-KR" sz="1400" b="0" i="0">
                <a:solidFill>
                  <a:srgbClr val="1E1E1E"/>
                </a:solidFill>
                <a:effectLst/>
                <a:latin typeface="구름 산스 400" pitchFamily="2" charset="-127"/>
                <a:ea typeface="구름 산스 400" pitchFamily="2" charset="-127"/>
              </a:rPr>
              <a:t>“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」</a:t>
            </a:r>
            <a:endParaRPr lang="en-US" altLang="ko-KR" sz="1400" b="0" i="0">
              <a:solidFill>
                <a:srgbClr val="1E1E1E"/>
              </a:solidFill>
              <a:effectLst/>
              <a:latin typeface="구름 산스 400" pitchFamily="2" charset="-127"/>
              <a:ea typeface="구름 산스 400" pitchFamily="2" charset="-127"/>
            </a:endParaRPr>
          </a:p>
          <a:p>
            <a:r>
              <a:rPr lang="en-US" altLang="ko-KR" sz="1400">
                <a:solidFill>
                  <a:srgbClr val="333333"/>
                </a:solidFill>
                <a:latin typeface="구름 산스 400" pitchFamily="2" charset="-127"/>
                <a:ea typeface="구름 산스 400" pitchFamily="2" charset="-127"/>
              </a:rPr>
              <a:t>Technavio, 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「 </a:t>
            </a:r>
            <a:r>
              <a:rPr lang="en-US" altLang="ko-KR" sz="1400">
                <a:latin typeface="구름 산스 400" pitchFamily="2" charset="-127"/>
                <a:ea typeface="구름 산스 400" pitchFamily="2" charset="-127"/>
              </a:rPr>
              <a:t>GLOBAL ARTIFICIAL INTELLIGENCE (AI) MARKET IN THE EDUCATION SECTOR 2024-2028</a:t>
            </a:r>
            <a:r>
              <a:rPr lang="ko-KR" altLang="en-US" sz="1400" b="0" i="0">
                <a:solidFill>
                  <a:srgbClr val="333333"/>
                </a:solidFill>
                <a:effectLst/>
                <a:latin typeface="구름 산스 400" pitchFamily="2" charset="-127"/>
                <a:ea typeface="구름 산스 400" pitchFamily="2" charset="-127"/>
              </a:rPr>
              <a:t> 」</a:t>
            </a:r>
            <a:endParaRPr lang="ko-KR" altLang="en-US" sz="1400">
              <a:latin typeface="구름 산스 400" pitchFamily="2" charset="-127"/>
              <a:ea typeface="구름 산스 4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EA6E53-D516-DBD2-0AA8-C9496197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75" y="4247610"/>
            <a:ext cx="10031225" cy="3867690"/>
          </a:xfrm>
          <a:prstGeom prst="rect">
            <a:avLst/>
          </a:prstGeom>
          <a:ln w="9525">
            <a:solidFill>
              <a:srgbClr val="2E1A66"/>
            </a:solidFill>
          </a:ln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1E21B779-235A-E357-A7AB-DC2EA33E6D3C}"/>
              </a:ext>
            </a:extLst>
          </p:cNvPr>
          <p:cNvSpPr txBox="1"/>
          <p:nvPr/>
        </p:nvSpPr>
        <p:spPr>
          <a:xfrm>
            <a:off x="1144562" y="2944624"/>
            <a:ext cx="10056838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10"/>
              </a:lnSpc>
            </a:pP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교육 분야 글로벌 </a:t>
            </a:r>
            <a:r>
              <a:rPr lang="en-US" altLang="ko-KR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3600" b="1">
                <a:solidFill>
                  <a:srgbClr val="804BF7"/>
                </a:solidFill>
                <a:latin typeface="구름 산스 500" pitchFamily="2" charset="-127"/>
                <a:ea typeface="구름 산스 500" pitchFamily="2" charset="-127"/>
              </a:rPr>
              <a:t>시장 전망</a:t>
            </a:r>
            <a:endParaRPr lang="en-US" altLang="ko-KR" sz="3600" b="1" spc="-201">
              <a:solidFill>
                <a:srgbClr val="804BF7"/>
              </a:solidFill>
              <a:latin typeface="구름 산스 500" pitchFamily="2" charset="-127"/>
              <a:ea typeface="구름 산스 500" pitchFamily="2" charset="-127"/>
              <a:cs typeface="Source Han Sans KR Medium"/>
              <a:sym typeface="Source Han Sans KR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C1B79BE-7FC2-F8BE-FC16-AC489193AEAD}"/>
              </a:ext>
            </a:extLst>
          </p:cNvPr>
          <p:cNvSpPr/>
          <p:nvPr/>
        </p:nvSpPr>
        <p:spPr>
          <a:xfrm>
            <a:off x="3733800" y="4834041"/>
            <a:ext cx="5638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9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2928</Words>
  <Application>Microsoft Office PowerPoint</Application>
  <PresentationFormat>사용자 지정</PresentationFormat>
  <Paragraphs>620</Paragraphs>
  <Slides>35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구름 산스 700</vt:lpstr>
      <vt:lpstr>구름 산스 400</vt:lpstr>
      <vt:lpstr>구름 산스 500</vt:lpstr>
      <vt:lpstr>Noto Sans KR</vt:lpstr>
      <vt:lpstr>Arial</vt:lpstr>
      <vt:lpstr>Tlab 돋움 레귤러 Bold</vt:lpstr>
      <vt:lpstr>맑은 고딕</vt:lpstr>
      <vt:lpstr>Wingdings</vt:lpstr>
      <vt:lpstr>조선일보명조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동관 남</cp:lastModifiedBy>
  <cp:revision>45</cp:revision>
  <dcterms:created xsi:type="dcterms:W3CDTF">2006-08-16T00:00:00Z</dcterms:created>
  <dcterms:modified xsi:type="dcterms:W3CDTF">2025-03-19T08:49:03Z</dcterms:modified>
  <dc:identifier>DAGhgnDxDYU</dc:identifier>
</cp:coreProperties>
</file>